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57" r:id="rId5"/>
    <p:sldId id="287" r:id="rId6"/>
    <p:sldId id="264" r:id="rId7"/>
    <p:sldId id="282" r:id="rId8"/>
    <p:sldId id="304" r:id="rId9"/>
    <p:sldId id="288" r:id="rId10"/>
    <p:sldId id="305" r:id="rId11"/>
    <p:sldId id="289" r:id="rId12"/>
    <p:sldId id="279" r:id="rId13"/>
    <p:sldId id="291" r:id="rId14"/>
    <p:sldId id="292" r:id="rId15"/>
    <p:sldId id="303" r:id="rId16"/>
    <p:sldId id="258" r:id="rId17"/>
    <p:sldId id="261" r:id="rId18"/>
    <p:sldId id="302" r:id="rId19"/>
    <p:sldId id="293" r:id="rId20"/>
    <p:sldId id="294" r:id="rId21"/>
    <p:sldId id="306" r:id="rId22"/>
    <p:sldId id="295" r:id="rId23"/>
    <p:sldId id="296" r:id="rId24"/>
    <p:sldId id="297" r:id="rId25"/>
    <p:sldId id="290" r:id="rId26"/>
    <p:sldId id="298" r:id="rId27"/>
    <p:sldId id="299" r:id="rId28"/>
    <p:sldId id="300" r:id="rId29"/>
    <p:sldId id="301" r:id="rId30"/>
    <p:sldId id="307" r:id="rId31"/>
    <p:sldId id="277" r:id="rId3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C1D615-D124-41F3-86D7-BC0F2A3008AB}" v="191" dt="2025-03-25T14:01:00.604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3/24/2025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3/24/2025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8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0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03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C1D9F-FAAD-ABB1-3B86-3BF86F86B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F459F8-D272-38A6-A41E-22D2D74DD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833A33-9A48-1FA9-2B57-B831226DF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CDE52-7AEA-132C-057A-D107664C7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52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9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CE388-194A-A364-7A46-79FA9E4C4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75152-DE5A-0382-CE1D-7FA085B89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1F661-E820-23C8-61B8-0EF2C6928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6F8F9-7563-E723-CF6C-2B020D03A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9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92FA9-B0C3-197C-159A-FFB366B61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FBD56B-8657-3E68-151A-6935DDFE5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24218-0CC4-64E8-2884-D99B0F510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13889-5B6A-6C4A-339C-74BEAF4E9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8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s on a black background&#10;&#10;Description automatically generated">
            <a:extLst>
              <a:ext uri="{FF2B5EF4-FFF2-40B4-BE49-F238E27FC236}">
                <a16:creationId xmlns:a16="http://schemas.microsoft.com/office/drawing/2014/main" id="{05185B01-840C-72E0-FF30-8EE18CFC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4105" b="14441"/>
          <a:stretch/>
        </p:blipFill>
        <p:spPr>
          <a:xfrm>
            <a:off x="3275012" y="0"/>
            <a:ext cx="8913812" cy="686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95400"/>
            <a:ext cx="10287000" cy="38862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5FDDB8-B25B-0452-0EE6-99D1F0280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212" y="5600700"/>
            <a:ext cx="10287000" cy="533400"/>
          </a:xfrm>
        </p:spPr>
        <p:txBody>
          <a:bodyPr anchor="t">
            <a:normAutofit/>
          </a:bodyPr>
          <a:lstStyle>
            <a:lvl1pPr marL="45720" indent="0" algn="l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7B2FBC4-D798-8BAF-3801-7FCEF5F135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5859978"/>
            <a:ext cx="1930118" cy="6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E2E1990-ECE7-FA08-4966-BE3109399672}"/>
              </a:ext>
            </a:extLst>
          </p:cNvPr>
          <p:cNvSpPr/>
          <p:nvPr userDrawn="1"/>
        </p:nvSpPr>
        <p:spPr>
          <a:xfrm>
            <a:off x="7026044" y="0"/>
            <a:ext cx="4461334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1D9EB0-EE8E-A9E8-9583-2D924EFA65AF}"/>
              </a:ext>
            </a:extLst>
          </p:cNvPr>
          <p:cNvSpPr/>
          <p:nvPr userDrawn="1"/>
        </p:nvSpPr>
        <p:spPr>
          <a:xfrm>
            <a:off x="0" y="0"/>
            <a:ext cx="76041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C00260-F255-D312-3E7C-329EECDF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609600"/>
            <a:ext cx="4914900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C7904-6373-06D6-713A-79D78DD6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760412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583D396-7FDF-332F-BEA4-791452AB1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829595" y="2591593"/>
            <a:ext cx="4419600" cy="760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7FA249-0BE5-21BF-D816-85FBE6C4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229393" y="5258593"/>
            <a:ext cx="1219200" cy="760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D06F443-9595-7420-13F2-7AF883FDE5E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293811" y="2743200"/>
            <a:ext cx="10134601" cy="3505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17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A45E1A-7551-6F54-D038-074B58A3B73E}"/>
              </a:ext>
            </a:extLst>
          </p:cNvPr>
          <p:cNvSpPr/>
          <p:nvPr userDrawn="1"/>
        </p:nvSpPr>
        <p:spPr>
          <a:xfrm>
            <a:off x="7026044" y="0"/>
            <a:ext cx="4461334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76041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E0F6845B-3635-28EA-BA6E-5535FE48E8B0}"/>
              </a:ext>
            </a:extLst>
          </p:cNvPr>
          <p:cNvSpPr/>
          <p:nvPr userDrawn="1"/>
        </p:nvSpPr>
        <p:spPr>
          <a:xfrm>
            <a:off x="11085513" y="5638800"/>
            <a:ext cx="685800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B5BD44-F42D-3B65-BB68-E5C76C4E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609600"/>
            <a:ext cx="4914900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F22956-4B4B-B972-CE6C-282D1D59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760412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319E7A6-A7BC-1FD9-6936-D83244A408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1829595" y="2591593"/>
            <a:ext cx="4419600" cy="760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180FD49-43D5-4D47-7DA7-BF05B579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229393" y="5258593"/>
            <a:ext cx="1219200" cy="760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3812" y="2438400"/>
            <a:ext cx="4911725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16689" y="2438400"/>
            <a:ext cx="4911725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09E2F69-D76D-62CD-4B4B-52AB2F720DE4}"/>
              </a:ext>
            </a:extLst>
          </p:cNvPr>
          <p:cNvSpPr/>
          <p:nvPr userDrawn="1"/>
        </p:nvSpPr>
        <p:spPr>
          <a:xfrm>
            <a:off x="9958158" y="0"/>
            <a:ext cx="2230666" cy="1981200"/>
          </a:xfrm>
          <a:custGeom>
            <a:avLst/>
            <a:gdLst>
              <a:gd name="connsiteX0" fmla="*/ 0 w 2230666"/>
              <a:gd name="connsiteY0" fmla="*/ 0 h 1981200"/>
              <a:gd name="connsiteX1" fmla="*/ 2230666 w 2230666"/>
              <a:gd name="connsiteY1" fmla="*/ 0 h 1981200"/>
              <a:gd name="connsiteX2" fmla="*/ 2230666 w 2230666"/>
              <a:gd name="connsiteY2" fmla="*/ 1981200 h 1981200"/>
              <a:gd name="connsiteX3" fmla="*/ 2029222 w 2230666"/>
              <a:gd name="connsiteY3" fmla="*/ 1972296 h 1981200"/>
              <a:gd name="connsiteX4" fmla="*/ 28437 w 2230666"/>
              <a:gd name="connsiteY4" fmla="*/ 186331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6" h="1981200">
                <a:moveTo>
                  <a:pt x="0" y="0"/>
                </a:moveTo>
                <a:lnTo>
                  <a:pt x="2230666" y="0"/>
                </a:lnTo>
                <a:lnTo>
                  <a:pt x="2230666" y="1981200"/>
                </a:lnTo>
                <a:lnTo>
                  <a:pt x="2029222" y="1972296"/>
                </a:lnTo>
                <a:cubicBezTo>
                  <a:pt x="1033803" y="1883891"/>
                  <a:pt x="224946" y="1146640"/>
                  <a:pt x="28437" y="18633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76041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BDC478-129E-9690-F10A-A1F679AB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609600"/>
            <a:ext cx="4914900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D29393-4996-16FE-FC38-2447AE81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760412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2FB2C37F-01F4-8BDA-35AA-8F8EBC554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829595" y="2591593"/>
            <a:ext cx="4419600" cy="760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F45931A-8732-7A9F-4CEE-22AA3831A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229393" y="5258593"/>
            <a:ext cx="1219200" cy="760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3812" y="2286000"/>
            <a:ext cx="4911725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16689" y="2286000"/>
            <a:ext cx="4911725" cy="4267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5429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5FB068A-9EE1-FCD9-54F9-D1322A68868B}"/>
              </a:ext>
            </a:extLst>
          </p:cNvPr>
          <p:cNvSpPr/>
          <p:nvPr userDrawn="1"/>
        </p:nvSpPr>
        <p:spPr>
          <a:xfrm>
            <a:off x="2132012" y="0"/>
            <a:ext cx="7924800" cy="6858000"/>
          </a:xfrm>
          <a:custGeom>
            <a:avLst/>
            <a:gdLst>
              <a:gd name="connsiteX0" fmla="*/ 1982890 w 7924800"/>
              <a:gd name="connsiteY0" fmla="*/ 0 h 6858000"/>
              <a:gd name="connsiteX1" fmla="*/ 5941911 w 7924800"/>
              <a:gd name="connsiteY1" fmla="*/ 0 h 6858000"/>
              <a:gd name="connsiteX2" fmla="*/ 6177816 w 7924800"/>
              <a:gd name="connsiteY2" fmla="*/ 143316 h 6858000"/>
              <a:gd name="connsiteX3" fmla="*/ 7924800 w 7924800"/>
              <a:gd name="connsiteY3" fmla="*/ 3429000 h 6858000"/>
              <a:gd name="connsiteX4" fmla="*/ 6017049 w 7924800"/>
              <a:gd name="connsiteY4" fmla="*/ 6817750 h 6858000"/>
              <a:gd name="connsiteX5" fmla="*/ 5947047 w 7924800"/>
              <a:gd name="connsiteY5" fmla="*/ 6858000 h 6858000"/>
              <a:gd name="connsiteX6" fmla="*/ 1977753 w 7924800"/>
              <a:gd name="connsiteY6" fmla="*/ 6858000 h 6858000"/>
              <a:gd name="connsiteX7" fmla="*/ 1907752 w 7924800"/>
              <a:gd name="connsiteY7" fmla="*/ 6817750 h 6858000"/>
              <a:gd name="connsiteX8" fmla="*/ 0 w 7924800"/>
              <a:gd name="connsiteY8" fmla="*/ 3429000 h 6858000"/>
              <a:gd name="connsiteX9" fmla="*/ 1746985 w 7924800"/>
              <a:gd name="connsiteY9" fmla="*/ 1433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4800" h="6858000">
                <a:moveTo>
                  <a:pt x="1982890" y="0"/>
                </a:moveTo>
                <a:lnTo>
                  <a:pt x="5941911" y="0"/>
                </a:lnTo>
                <a:lnTo>
                  <a:pt x="6177816" y="143316"/>
                </a:lnTo>
                <a:cubicBezTo>
                  <a:pt x="7231821" y="855388"/>
                  <a:pt x="7924800" y="2061267"/>
                  <a:pt x="7924800" y="3429000"/>
                </a:cubicBezTo>
                <a:cubicBezTo>
                  <a:pt x="7924800" y="4865120"/>
                  <a:pt x="7160790" y="6122796"/>
                  <a:pt x="6017049" y="6817750"/>
                </a:cubicBezTo>
                <a:lnTo>
                  <a:pt x="5947047" y="6858000"/>
                </a:lnTo>
                <a:lnTo>
                  <a:pt x="1977753" y="6858000"/>
                </a:lnTo>
                <a:lnTo>
                  <a:pt x="1907752" y="6817750"/>
                </a:lnTo>
                <a:cubicBezTo>
                  <a:pt x="764010" y="6122796"/>
                  <a:pt x="0" y="4865120"/>
                  <a:pt x="0" y="3429000"/>
                </a:cubicBezTo>
                <a:cubicBezTo>
                  <a:pt x="0" y="2061267"/>
                  <a:pt x="692980" y="855388"/>
                  <a:pt x="1746985" y="143316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A409372-199C-2F3B-65CD-ADC2E45B43B7}"/>
              </a:ext>
            </a:extLst>
          </p:cNvPr>
          <p:cNvSpPr/>
          <p:nvPr userDrawn="1"/>
        </p:nvSpPr>
        <p:spPr>
          <a:xfrm>
            <a:off x="5561012" y="2022021"/>
            <a:ext cx="838200" cy="2813960"/>
          </a:xfrm>
          <a:prstGeom prst="leftBrace">
            <a:avLst>
              <a:gd name="adj1" fmla="val 34932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7599E9-7877-89FF-8C57-FEF4C3C8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495300"/>
            <a:ext cx="4572000" cy="58674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2A2F27B-8DDF-057C-B969-50B4B8C3D2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8305" y="2247900"/>
            <a:ext cx="4443413" cy="2400300"/>
          </a:xfrm>
        </p:spPr>
        <p:txBody>
          <a:bodyPr anchor="ctr">
            <a:normAutofit/>
          </a:bodyPr>
          <a:lstStyle>
            <a:lvl1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6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7777CD-9A1F-DEEA-2595-9E892C952556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4D3028-A414-148B-F10C-466ED585BCD9}"/>
              </a:ext>
            </a:extLst>
          </p:cNvPr>
          <p:cNvSpPr/>
          <p:nvPr userDrawn="1"/>
        </p:nvSpPr>
        <p:spPr>
          <a:xfrm>
            <a:off x="-1" y="1586"/>
            <a:ext cx="3428208" cy="6856414"/>
          </a:xfrm>
          <a:custGeom>
            <a:avLst/>
            <a:gdLst>
              <a:gd name="connsiteX0" fmla="*/ 1 w 3428208"/>
              <a:gd name="connsiteY0" fmla="*/ 0 h 6856414"/>
              <a:gd name="connsiteX1" fmla="*/ 3428208 w 3428208"/>
              <a:gd name="connsiteY1" fmla="*/ 3428207 h 6856414"/>
              <a:gd name="connsiteX2" fmla="*/ 1 w 3428208"/>
              <a:gd name="connsiteY2" fmla="*/ 6856414 h 6856414"/>
              <a:gd name="connsiteX3" fmla="*/ 0 w 3428208"/>
              <a:gd name="connsiteY3" fmla="*/ 6856414 h 6856414"/>
              <a:gd name="connsiteX4" fmla="*/ 0 w 3428208"/>
              <a:gd name="connsiteY4" fmla="*/ 0 h 685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8208" h="6856414">
                <a:moveTo>
                  <a:pt x="1" y="0"/>
                </a:moveTo>
                <a:cubicBezTo>
                  <a:pt x="1893347" y="0"/>
                  <a:pt x="3428208" y="1534861"/>
                  <a:pt x="3428208" y="3428207"/>
                </a:cubicBezTo>
                <a:cubicBezTo>
                  <a:pt x="3428208" y="5321553"/>
                  <a:pt x="1893347" y="6856414"/>
                  <a:pt x="1" y="6856414"/>
                </a:cubicBezTo>
                <a:lnTo>
                  <a:pt x="0" y="68564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B111F7-2027-1E41-1C02-BA5AA37E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723900"/>
            <a:ext cx="4114800" cy="52959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defRPr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2612" y="1981200"/>
            <a:ext cx="4114800" cy="2854781"/>
          </a:xfrm>
        </p:spPr>
        <p:txBody>
          <a:bodyPr anchor="ctr"/>
          <a:lstStyle>
            <a:lvl1pPr marL="4572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9436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7724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6012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8020F553-E264-0059-F1EB-47039048DC67}"/>
              </a:ext>
            </a:extLst>
          </p:cNvPr>
          <p:cNvSpPr/>
          <p:nvPr userDrawn="1"/>
        </p:nvSpPr>
        <p:spPr>
          <a:xfrm>
            <a:off x="5561012" y="2022021"/>
            <a:ext cx="838200" cy="2813960"/>
          </a:xfrm>
          <a:prstGeom prst="leftBrace">
            <a:avLst>
              <a:gd name="adj1" fmla="val 34932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8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with Phon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5C0889D-74A2-974C-BB02-FA1F7BE369E2}"/>
              </a:ext>
            </a:extLst>
          </p:cNvPr>
          <p:cNvSpPr/>
          <p:nvPr userDrawn="1"/>
        </p:nvSpPr>
        <p:spPr>
          <a:xfrm>
            <a:off x="6704012" y="1148418"/>
            <a:ext cx="4561165" cy="4561165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4761B-B29B-1C47-FAE9-6E0FA154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5800"/>
            <a:ext cx="6372818" cy="40386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EFF6782-6ABD-DEB0-6FD1-1263A5469A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12" y="4876800"/>
            <a:ext cx="6372817" cy="1104898"/>
          </a:xfrm>
        </p:spPr>
        <p:txBody>
          <a:bodyPr anchor="t">
            <a:normAutofit/>
          </a:bodyPr>
          <a:lstStyle>
            <a:lvl1pPr marL="4572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CF900A-00CB-4FDD-D316-E411DAD4A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5859978"/>
            <a:ext cx="1930118" cy="6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7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C3968AF-EB74-3889-A3BA-E759CFD47B12}"/>
              </a:ext>
            </a:extLst>
          </p:cNvPr>
          <p:cNvSpPr/>
          <p:nvPr userDrawn="1"/>
        </p:nvSpPr>
        <p:spPr>
          <a:xfrm>
            <a:off x="3275012" y="609600"/>
            <a:ext cx="5638800" cy="5638800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A409372-199C-2F3B-65CD-ADC2E45B43B7}"/>
              </a:ext>
            </a:extLst>
          </p:cNvPr>
          <p:cNvSpPr/>
          <p:nvPr userDrawn="1"/>
        </p:nvSpPr>
        <p:spPr>
          <a:xfrm>
            <a:off x="5561012" y="2022021"/>
            <a:ext cx="838200" cy="2813960"/>
          </a:xfrm>
          <a:prstGeom prst="leftBrace">
            <a:avLst>
              <a:gd name="adj1" fmla="val 34932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66838CB-A9BC-715A-18FE-06CCE4A9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495300"/>
            <a:ext cx="4572000" cy="58674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454B8043-D1DD-E2EA-772B-D8D38CD37D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8305" y="2022021"/>
            <a:ext cx="4443413" cy="2813960"/>
          </a:xfrm>
        </p:spPr>
        <p:txBody>
          <a:bodyPr anchor="ctr">
            <a:normAutofit/>
          </a:bodyPr>
          <a:lstStyle>
            <a:lvl1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2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4264E2-719A-1CB0-CD0C-B90AD51C2384}"/>
              </a:ext>
            </a:extLst>
          </p:cNvPr>
          <p:cNvSpPr/>
          <p:nvPr userDrawn="1"/>
        </p:nvSpPr>
        <p:spPr>
          <a:xfrm>
            <a:off x="0" y="0"/>
            <a:ext cx="76041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C60D2C4-E19C-088F-24AA-92F46287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609600"/>
            <a:ext cx="4914900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08F9375-0CED-7A7E-FAD2-5469CE00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760412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C1791A8D-D5A1-DB56-D6C5-A82DB0F26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829595" y="2591593"/>
            <a:ext cx="4419600" cy="760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E9D901E-58D4-3C47-262B-EA276B7F1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229393" y="5258593"/>
            <a:ext cx="1219200" cy="760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274" y="2286000"/>
            <a:ext cx="4572000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0652475-9C37-D778-F6B2-DE9F50F8571A}"/>
              </a:ext>
            </a:extLst>
          </p:cNvPr>
          <p:cNvSpPr/>
          <p:nvPr userDrawn="1"/>
        </p:nvSpPr>
        <p:spPr>
          <a:xfrm>
            <a:off x="8609012" y="-21999"/>
            <a:ext cx="3579812" cy="6901998"/>
          </a:xfrm>
          <a:custGeom>
            <a:avLst/>
            <a:gdLst>
              <a:gd name="connsiteX0" fmla="*/ 3450999 w 3579812"/>
              <a:gd name="connsiteY0" fmla="*/ 0 h 6901998"/>
              <a:gd name="connsiteX1" fmla="*/ 3579812 w 3579812"/>
              <a:gd name="connsiteY1" fmla="*/ 3257 h 6901998"/>
              <a:gd name="connsiteX2" fmla="*/ 3579812 w 3579812"/>
              <a:gd name="connsiteY2" fmla="*/ 6898741 h 6901998"/>
              <a:gd name="connsiteX3" fmla="*/ 3450999 w 3579812"/>
              <a:gd name="connsiteY3" fmla="*/ 6901998 h 6901998"/>
              <a:gd name="connsiteX4" fmla="*/ 0 w 3579812"/>
              <a:gd name="connsiteY4" fmla="*/ 3450999 h 6901998"/>
              <a:gd name="connsiteX5" fmla="*/ 3450999 w 3579812"/>
              <a:gd name="connsiteY5" fmla="*/ 0 h 690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9812" h="6901998">
                <a:moveTo>
                  <a:pt x="3450999" y="0"/>
                </a:moveTo>
                <a:lnTo>
                  <a:pt x="3579812" y="3257"/>
                </a:lnTo>
                <a:lnTo>
                  <a:pt x="3579812" y="6898741"/>
                </a:lnTo>
                <a:lnTo>
                  <a:pt x="3450999" y="6901998"/>
                </a:lnTo>
                <a:cubicBezTo>
                  <a:pt x="1545065" y="6901998"/>
                  <a:pt x="0" y="5356933"/>
                  <a:pt x="0" y="3450999"/>
                </a:cubicBezTo>
                <a:cubicBezTo>
                  <a:pt x="0" y="1545065"/>
                  <a:pt x="1545065" y="0"/>
                  <a:pt x="345099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omputer Monit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5A8CDC-7BE6-361B-2965-88F977B1F050}"/>
              </a:ext>
            </a:extLst>
          </p:cNvPr>
          <p:cNvSpPr/>
          <p:nvPr userDrawn="1"/>
        </p:nvSpPr>
        <p:spPr>
          <a:xfrm>
            <a:off x="6704012" y="838202"/>
            <a:ext cx="5029198" cy="5029198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76041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7F2A9A7-1093-A563-8A0E-4C8DB0E669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2112" y="1752600"/>
            <a:ext cx="4951066" cy="3810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609600"/>
            <a:ext cx="4914900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760412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829595" y="2591593"/>
            <a:ext cx="4419600" cy="760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229393" y="5258593"/>
            <a:ext cx="1219200" cy="760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274" y="2286000"/>
            <a:ext cx="4572000" cy="39624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F5E297-E771-7AE4-7311-0874043A4B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45945" y="2057400"/>
            <a:ext cx="4343400" cy="2688336"/>
          </a:xfrm>
          <a:custGeom>
            <a:avLst/>
            <a:gdLst>
              <a:gd name="connsiteX0" fmla="*/ 25620 w 4343400"/>
              <a:gd name="connsiteY0" fmla="*/ 0 h 2688336"/>
              <a:gd name="connsiteX1" fmla="*/ 4317780 w 4343400"/>
              <a:gd name="connsiteY1" fmla="*/ 0 h 2688336"/>
              <a:gd name="connsiteX2" fmla="*/ 4343400 w 4343400"/>
              <a:gd name="connsiteY2" fmla="*/ 25620 h 2688336"/>
              <a:gd name="connsiteX3" fmla="*/ 4343400 w 4343400"/>
              <a:gd name="connsiteY3" fmla="*/ 2662716 h 2688336"/>
              <a:gd name="connsiteX4" fmla="*/ 4317780 w 4343400"/>
              <a:gd name="connsiteY4" fmla="*/ 2688336 h 2688336"/>
              <a:gd name="connsiteX5" fmla="*/ 25620 w 4343400"/>
              <a:gd name="connsiteY5" fmla="*/ 2688336 h 2688336"/>
              <a:gd name="connsiteX6" fmla="*/ 0 w 4343400"/>
              <a:gd name="connsiteY6" fmla="*/ 2662716 h 2688336"/>
              <a:gd name="connsiteX7" fmla="*/ 0 w 4343400"/>
              <a:gd name="connsiteY7" fmla="*/ 25620 h 2688336"/>
              <a:gd name="connsiteX8" fmla="*/ 25620 w 4343400"/>
              <a:gd name="connsiteY8" fmla="*/ 0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3400" h="2688336">
                <a:moveTo>
                  <a:pt x="25620" y="0"/>
                </a:moveTo>
                <a:lnTo>
                  <a:pt x="4317780" y="0"/>
                </a:lnTo>
                <a:cubicBezTo>
                  <a:pt x="4331930" y="0"/>
                  <a:pt x="4343400" y="11470"/>
                  <a:pt x="4343400" y="25620"/>
                </a:cubicBezTo>
                <a:lnTo>
                  <a:pt x="4343400" y="2662716"/>
                </a:lnTo>
                <a:cubicBezTo>
                  <a:pt x="4343400" y="2676866"/>
                  <a:pt x="4331930" y="2688336"/>
                  <a:pt x="4317780" y="2688336"/>
                </a:cubicBezTo>
                <a:lnTo>
                  <a:pt x="25620" y="2688336"/>
                </a:lnTo>
                <a:cubicBezTo>
                  <a:pt x="11470" y="2688336"/>
                  <a:pt x="0" y="2676866"/>
                  <a:pt x="0" y="2662716"/>
                </a:cubicBezTo>
                <a:lnTo>
                  <a:pt x="0" y="25620"/>
                </a:lnTo>
                <a:cubicBezTo>
                  <a:pt x="0" y="11470"/>
                  <a:pt x="11470" y="0"/>
                  <a:pt x="25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28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761B-B29B-1C47-FAE9-6E0FA154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5800"/>
            <a:ext cx="5687336" cy="52887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7647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Acc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5A8CDC-7BE6-361B-2965-88F977B1F050}"/>
              </a:ext>
            </a:extLst>
          </p:cNvPr>
          <p:cNvSpPr/>
          <p:nvPr userDrawn="1"/>
        </p:nvSpPr>
        <p:spPr>
          <a:xfrm>
            <a:off x="6361114" y="1317171"/>
            <a:ext cx="5029198" cy="5029198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76041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609600"/>
            <a:ext cx="4914900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760412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829595" y="2591593"/>
            <a:ext cx="4419600" cy="760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229393" y="5258593"/>
            <a:ext cx="1219200" cy="760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274" y="2286000"/>
            <a:ext cx="4572000" cy="3962400"/>
          </a:xfrm>
        </p:spPr>
        <p:txBody>
          <a:bodyPr>
            <a:normAutofit/>
          </a:bodyPr>
          <a:lstStyle>
            <a:lvl1pPr marL="33147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6515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8801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06299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245870" indent="-285750">
              <a:lnSpc>
                <a:spcPct val="110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0B2A3A-FF4C-298C-0165-DB61E8935F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4413" y="2286000"/>
            <a:ext cx="55626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328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76041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609600"/>
            <a:ext cx="4914900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760412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829595" y="2591593"/>
            <a:ext cx="4419600" cy="760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229393" y="5258593"/>
            <a:ext cx="1219200" cy="760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274" y="2286000"/>
            <a:ext cx="4572000" cy="39624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31470" indent="-28575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-228600">
              <a:lnSpc>
                <a:spcPct val="110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6EA47FDD-142D-1BE6-8057-A6CC1A71222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94413" y="2286000"/>
            <a:ext cx="5558794" cy="3962400"/>
          </a:xfrm>
        </p:spPr>
        <p:txBody>
          <a:bodyPr/>
          <a:lstStyle>
            <a:lvl1pPr marL="4572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9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blue circle with white text and a megaphone&#10;&#10;AI-generated content may be incorrect.">
            <a:extLst>
              <a:ext uri="{FF2B5EF4-FFF2-40B4-BE49-F238E27FC236}">
                <a16:creationId xmlns:a16="http://schemas.microsoft.com/office/drawing/2014/main" id="{75169872-81C0-969E-97A3-04842ED35C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661" y="271725"/>
            <a:ext cx="685800" cy="686432"/>
          </a:xfrm>
          <a:prstGeom prst="rect">
            <a:avLst/>
          </a:prstGeo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DD41171-71F8-5EF6-AB45-8068E346E91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5859978"/>
            <a:ext cx="1930118" cy="6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95" r:id="rId3"/>
    <p:sldLayoutId id="2147483685" r:id="rId4"/>
    <p:sldLayoutId id="2147483662" r:id="rId5"/>
    <p:sldLayoutId id="2147483682" r:id="rId6"/>
    <p:sldLayoutId id="2147483696" r:id="rId7"/>
    <p:sldLayoutId id="2147483693" r:id="rId8"/>
    <p:sldLayoutId id="2147483692" r:id="rId9"/>
    <p:sldLayoutId id="2147483676" r:id="rId10"/>
    <p:sldLayoutId id="2147483665" r:id="rId11"/>
    <p:sldLayoutId id="2147483688" r:id="rId12"/>
    <p:sldLayoutId id="2147483686" r:id="rId1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risa@gmgpr.com" TargetMode="External"/><Relationship Id="rId2" Type="http://schemas.openxmlformats.org/officeDocument/2006/relationships/hyperlink" Target="http://www.gmgpr.com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672" y="228600"/>
            <a:ext cx="10287000" cy="388620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Storytelling For Success:</a:t>
            </a:r>
            <a:br>
              <a:rPr lang="en-US" dirty="0"/>
            </a:br>
            <a:r>
              <a:rPr lang="en-US" dirty="0"/>
              <a:t>Leveraging PR for Maximum Marketing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85672" y="4495800"/>
            <a:ext cx="10287000" cy="533400"/>
          </a:xfrm>
        </p:spPr>
        <p:txBody>
          <a:bodyPr>
            <a:normAutofit/>
          </a:bodyPr>
          <a:lstStyle/>
          <a:p>
            <a:r>
              <a:rPr lang="en-US" dirty="0"/>
              <a:t>Presented by Risa B. Hoag | President | GMG Public Relations, Inc. </a:t>
            </a:r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86A9EC-0D67-BF59-6714-52CC42F2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5800"/>
            <a:ext cx="6372818" cy="990600"/>
          </a:xfrm>
        </p:spPr>
        <p:txBody>
          <a:bodyPr/>
          <a:lstStyle/>
          <a:p>
            <a:r>
              <a:rPr lang="en-US" dirty="0"/>
              <a:t>What’s Out There?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A48AC-3DF8-C01D-26C1-39FF39BBBB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12" y="1676400"/>
            <a:ext cx="6372817" cy="4305298"/>
          </a:xfrm>
        </p:spPr>
        <p:txBody>
          <a:bodyPr>
            <a:normAutofit fontScale="77500" lnSpcReduction="20000"/>
          </a:bodyPr>
          <a:lstStyle/>
          <a:p>
            <a:pPr marL="38862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Print</a:t>
            </a:r>
          </a:p>
          <a:p>
            <a:pPr marL="937260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Newspapers, local national</a:t>
            </a:r>
          </a:p>
          <a:p>
            <a:pPr marL="937260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Magazines, local, national, trade</a:t>
            </a:r>
          </a:p>
          <a:p>
            <a:pPr marL="38862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Television – local, national</a:t>
            </a:r>
          </a:p>
          <a:p>
            <a:pPr marL="38862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Radio</a:t>
            </a:r>
          </a:p>
          <a:p>
            <a:pPr marL="937260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Traditional, Satellite (Sirius) </a:t>
            </a:r>
          </a:p>
          <a:p>
            <a:pPr marL="38862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Digital and online publications </a:t>
            </a:r>
          </a:p>
          <a:p>
            <a:pPr marL="38862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Podcasts</a:t>
            </a:r>
          </a:p>
          <a:p>
            <a:pPr marL="38862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Freelance writers</a:t>
            </a:r>
          </a:p>
          <a:p>
            <a:pPr marL="38862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Blogs</a:t>
            </a:r>
          </a:p>
          <a:p>
            <a:pPr marL="38862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News Agencies</a:t>
            </a:r>
          </a:p>
          <a:p>
            <a:pPr marL="937260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Associated Press, Reuters</a:t>
            </a:r>
          </a:p>
          <a:p>
            <a:pPr marL="50292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i="1" dirty="0"/>
              <a:t>Social Media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person holding a phone&#10;&#10;AI-generated content may be incorrect.">
            <a:extLst>
              <a:ext uri="{FF2B5EF4-FFF2-40B4-BE49-F238E27FC236}">
                <a16:creationId xmlns:a16="http://schemas.microsoft.com/office/drawing/2014/main" id="{79CC133F-53F1-9A37-AA96-48DB8B08E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697736"/>
            <a:ext cx="5221629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4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BA317-7F61-34E5-BD37-2FD69FE4C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3869D-A438-E472-1B76-4170862C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5800"/>
            <a:ext cx="6372818" cy="990600"/>
          </a:xfrm>
        </p:spPr>
        <p:txBody>
          <a:bodyPr/>
          <a:lstStyle/>
          <a:p>
            <a:r>
              <a:rPr lang="en-US" dirty="0"/>
              <a:t>How it has changed</a:t>
            </a:r>
          </a:p>
        </p:txBody>
      </p:sp>
      <p:pic>
        <p:nvPicPr>
          <p:cNvPr id="3" name="Picture 2" descr="A newspaper with a red circle&#10;&#10;AI-generated content may be incorrect.">
            <a:extLst>
              <a:ext uri="{FF2B5EF4-FFF2-40B4-BE49-F238E27FC236}">
                <a16:creationId xmlns:a16="http://schemas.microsoft.com/office/drawing/2014/main" id="{5386DA28-E7A0-D94C-E364-EBA5AADDE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1295400"/>
            <a:ext cx="4191000" cy="4191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2E2AA-228D-899F-4A1C-1DA863DEFC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12" y="1676400"/>
            <a:ext cx="6372817" cy="4305298"/>
          </a:xfrm>
        </p:spPr>
        <p:txBody>
          <a:bodyPr>
            <a:normAutofit fontScale="77500" lnSpcReduction="20000"/>
          </a:bodyPr>
          <a:lstStyle/>
          <a:p>
            <a:pPr marL="38862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Newspapers</a:t>
            </a:r>
          </a:p>
          <a:p>
            <a:pPr marL="937260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Fewer Newspapers with fewer staff</a:t>
            </a:r>
          </a:p>
          <a:p>
            <a:pPr marL="937260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However, local papers are still well read</a:t>
            </a:r>
          </a:p>
          <a:p>
            <a:pPr marL="937260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More pay for play</a:t>
            </a:r>
          </a:p>
          <a:p>
            <a:pPr marL="38862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Television</a:t>
            </a:r>
          </a:p>
          <a:p>
            <a:pPr marL="937260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Local news still well watched </a:t>
            </a:r>
          </a:p>
          <a:p>
            <a:pPr marL="38862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Radio</a:t>
            </a:r>
          </a:p>
          <a:p>
            <a:pPr marL="937260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Fewer radio outlets like WCBS in NYC area</a:t>
            </a:r>
          </a:p>
          <a:p>
            <a:pPr marL="937260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But they are still interested in good stories</a:t>
            </a:r>
          </a:p>
          <a:p>
            <a:pPr marL="38862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Digital or online publications </a:t>
            </a:r>
          </a:p>
          <a:p>
            <a:pPr marL="937260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Many options, needs research </a:t>
            </a:r>
          </a:p>
          <a:p>
            <a:pPr marL="38862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Podcasts</a:t>
            </a:r>
          </a:p>
          <a:p>
            <a:pPr marL="937260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Thousands, however, tough to access</a:t>
            </a:r>
          </a:p>
        </p:txBody>
      </p:sp>
    </p:spTree>
    <p:extLst>
      <p:ext uri="{BB962C8B-B14F-4D97-AF65-F5344CB8AC3E}">
        <p14:creationId xmlns:p14="http://schemas.microsoft.com/office/powerpoint/2010/main" val="18775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FF6D5-ABAB-2B90-6FEB-C77A2E9CA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2D73EB-3FCC-00E4-0D27-4B1EC707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5800"/>
            <a:ext cx="637281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PR So Powerful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02B40-EBB3-D06A-0278-8864BD21F7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012" y="1447800"/>
            <a:ext cx="6372817" cy="4305298"/>
          </a:xfrm>
        </p:spPr>
        <p:txBody>
          <a:bodyPr>
            <a:normAutofit fontScale="92500" lnSpcReduction="10000"/>
          </a:bodyPr>
          <a:lstStyle/>
          <a:p>
            <a:pPr marL="388620" indent="-34290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742950" marR="0" lvl="1" indent="-285750"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b="1" dirty="0"/>
              <a:t>Builds and manages reputation</a:t>
            </a:r>
          </a:p>
          <a:p>
            <a:pPr marL="742950" marR="0" lvl="1" indent="-285750"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b="1" dirty="0"/>
              <a:t>Builds brand identity and authority </a:t>
            </a:r>
          </a:p>
          <a:p>
            <a:pPr marL="742950" marR="0" lvl="1" indent="-285750"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b="1" dirty="0"/>
              <a:t>Builds credibility and trust  through earned media coverage </a:t>
            </a:r>
          </a:p>
          <a:p>
            <a:pPr marL="742950" marR="0" lvl="1" indent="-285750"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b="1" dirty="0"/>
              <a:t>Viewed as more credible than an ad</a:t>
            </a:r>
          </a:p>
          <a:p>
            <a:pPr marL="742950" marR="0" lvl="1" indent="-285750"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b="1" dirty="0"/>
              <a:t>Enhances visibility without extensive ad budgets</a:t>
            </a:r>
          </a:p>
          <a:p>
            <a:pPr marL="742950" marR="0" lvl="1" indent="-285750"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b="1" dirty="0"/>
              <a:t>Establishes thought leadership </a:t>
            </a:r>
          </a:p>
          <a:p>
            <a:pPr marL="742950" marR="0" lvl="1" indent="-285750"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b="1" dirty="0"/>
              <a:t>Can help contain crises</a:t>
            </a:r>
          </a:p>
          <a:p>
            <a:pPr marL="742950" marR="0" lvl="1" indent="-285750"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b="1" dirty="0"/>
              <a:t>Influences public opinion</a:t>
            </a:r>
          </a:p>
          <a:p>
            <a:pPr marL="742950" marR="0" lvl="1" indent="-285750"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b="1" dirty="0"/>
              <a:t>Supports the sales funnel</a:t>
            </a:r>
          </a:p>
          <a:p>
            <a:pPr marL="742950" marR="0" lvl="1" indent="-285750"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b="1" dirty="0"/>
              <a:t>Facilitates partnerships and collaborations</a:t>
            </a:r>
          </a:p>
          <a:p>
            <a:pPr marL="742950" marR="0" lvl="1" indent="-285750"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b="1" dirty="0"/>
              <a:t>Strengthens SEO</a:t>
            </a:r>
          </a:p>
        </p:txBody>
      </p:sp>
      <p:pic>
        <p:nvPicPr>
          <p:cNvPr id="8" name="Picture 7" descr="A group of power lines in the sky&#10;&#10;AI-generated content may be incorrect.">
            <a:extLst>
              <a:ext uri="{FF2B5EF4-FFF2-40B4-BE49-F238E27FC236}">
                <a16:creationId xmlns:a16="http://schemas.microsoft.com/office/drawing/2014/main" id="{E74DD7D0-03B7-2DB5-DD3B-DC2E727B3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1562100"/>
            <a:ext cx="521858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1902281"/>
            <a:ext cx="4572000" cy="5867400"/>
          </a:xfrm>
        </p:spPr>
        <p:txBody>
          <a:bodyPr anchor="t">
            <a:normAutofit/>
          </a:bodyPr>
          <a:lstStyle/>
          <a:p>
            <a:r>
              <a:rPr lang="en-US" dirty="0"/>
              <a:t>So where are the homes for your stories?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>
          <a:xfrm>
            <a:off x="6768305" y="2022021"/>
            <a:ext cx="5193507" cy="2813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/>
              <a:t>Start with your target market. </a:t>
            </a:r>
          </a:p>
          <a:p>
            <a:pPr marL="560070" lvl="1" indent="-285750"/>
            <a:r>
              <a:rPr lang="en-US" dirty="0"/>
              <a:t>Describe it/them in great detail!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/>
              <a:t>Identify the potential outlets.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/>
              <a:t>Research the writers, producers,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685800"/>
            <a:ext cx="6372818" cy="990600"/>
          </a:xfrm>
        </p:spPr>
        <p:txBody>
          <a:bodyPr>
            <a:normAutofit/>
          </a:bodyPr>
          <a:lstStyle/>
          <a:p>
            <a:r>
              <a:rPr lang="en-US" dirty="0"/>
              <a:t>Strategy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08012" y="2057400"/>
            <a:ext cx="6372817" cy="392429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What are the organization’s objectives? goals? Long term/short term.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What are the best ways to engage with your target market? 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How does PR fit with the other marketing strategies? 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How will success be measured? </a:t>
            </a:r>
          </a:p>
          <a:p>
            <a:pPr marL="937260" lvl="1" indent="-342900"/>
            <a:r>
              <a:rPr lang="en-US" dirty="0"/>
              <a:t>What are the KPIs expected (key performance indicators)? 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Are all stakeholders included in planning? </a:t>
            </a:r>
          </a:p>
          <a:p>
            <a:pPr marL="937260" lvl="1" indent="-342900"/>
            <a:r>
              <a:rPr lang="en-US" dirty="0"/>
              <a:t> you would be surprised how often their goals don’t align</a:t>
            </a:r>
          </a:p>
        </p:txBody>
      </p:sp>
      <p:pic>
        <p:nvPicPr>
          <p:cNvPr id="6" name="Picture 5" descr="A hand holding a target with a dart in the center&#10;&#10;AI-generated content may be incorrect.">
            <a:extLst>
              <a:ext uri="{FF2B5EF4-FFF2-40B4-BE49-F238E27FC236}">
                <a16:creationId xmlns:a16="http://schemas.microsoft.com/office/drawing/2014/main" id="{DE0F647C-6BCA-ED82-4BAA-1E4864108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29" y="1912761"/>
            <a:ext cx="4530626" cy="303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3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B053A-DD2A-F4DB-261D-A89775B5D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804E-6BB6-47A7-3DDA-B0834F00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5800"/>
            <a:ext cx="6372818" cy="990600"/>
          </a:xfrm>
        </p:spPr>
        <p:txBody>
          <a:bodyPr>
            <a:normAutofit/>
          </a:bodyPr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286B7-AFED-0D09-7FEE-A59E6771B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12" y="2057400"/>
            <a:ext cx="6372817" cy="392429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Create a calendar, monthly, quarterly; include </a:t>
            </a:r>
            <a:r>
              <a:rPr lang="en-US" u="sng" dirty="0"/>
              <a:t>all</a:t>
            </a:r>
            <a:r>
              <a:rPr lang="en-US" dirty="0"/>
              <a:t> marketing efforts so everything is tied together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u="sng" dirty="0"/>
              <a:t>Consistency</a:t>
            </a:r>
            <a:r>
              <a:rPr lang="en-US" dirty="0"/>
              <a:t> is important! </a:t>
            </a:r>
          </a:p>
          <a:p>
            <a:pPr marL="937260" lvl="1" indent="-342900"/>
            <a:r>
              <a:rPr lang="en-US" dirty="0"/>
              <a:t>You might go months without a story, then you might get a big hit. The key is consistency! 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PR is both science </a:t>
            </a:r>
            <a:r>
              <a:rPr lang="en-US" u="sng" dirty="0"/>
              <a:t>and</a:t>
            </a:r>
            <a:r>
              <a:rPr lang="en-US" dirty="0"/>
              <a:t> art! 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While there are many opportunities for quick hits, the key is really playing the long game</a:t>
            </a:r>
          </a:p>
          <a:p>
            <a:pPr marL="937260" lvl="1" indent="-342900"/>
            <a:r>
              <a:rPr lang="en-US" dirty="0"/>
              <a:t>Revisit your calendar often</a:t>
            </a:r>
          </a:p>
          <a:p>
            <a:pPr marL="937260" lvl="1" indent="-342900"/>
            <a:r>
              <a:rPr lang="en-US" dirty="0"/>
              <a:t>Assess results and success</a:t>
            </a:r>
          </a:p>
          <a:p>
            <a:pPr marL="937260" lvl="1" indent="-342900"/>
            <a:r>
              <a:rPr lang="en-US" dirty="0"/>
              <a:t>Consider new ideas; keep up with industry trends</a:t>
            </a:r>
          </a:p>
        </p:txBody>
      </p:sp>
      <p:pic>
        <p:nvPicPr>
          <p:cNvPr id="5" name="Picture 4" descr="A colorful brain with icons&#10;&#10;AI-generated content may be incorrect.">
            <a:extLst>
              <a:ext uri="{FF2B5EF4-FFF2-40B4-BE49-F238E27FC236}">
                <a16:creationId xmlns:a16="http://schemas.microsoft.com/office/drawing/2014/main" id="{85C0514E-89A2-F7BB-4920-27A47C2C7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29" y="1242786"/>
            <a:ext cx="4139948" cy="41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4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throwing a baseball&#10;&#10;AI-generated content may be incorrect.">
            <a:extLst>
              <a:ext uri="{FF2B5EF4-FFF2-40B4-BE49-F238E27FC236}">
                <a16:creationId xmlns:a16="http://schemas.microsoft.com/office/drawing/2014/main" id="{FD9C57F4-CC59-815A-E933-3D4BF18BC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95" y="1128252"/>
            <a:ext cx="6372818" cy="4250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65EBF-915D-F0A2-4FCD-5C7FEB84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5800"/>
            <a:ext cx="6372818" cy="1104898"/>
          </a:xfrm>
        </p:spPr>
        <p:txBody>
          <a:bodyPr/>
          <a:lstStyle/>
          <a:p>
            <a:r>
              <a:rPr lang="en-US" dirty="0"/>
              <a:t>Pitching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2945E-8196-117C-29F3-8C94525270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710" y="2159890"/>
            <a:ext cx="6372817" cy="1650110"/>
          </a:xfrm>
        </p:spPr>
        <p:txBody>
          <a:bodyPr>
            <a:normAutofit/>
          </a:bodyPr>
          <a:lstStyle/>
          <a:p>
            <a:r>
              <a:rPr lang="en-US" dirty="0"/>
              <a:t>People think this is the hardest part. </a:t>
            </a:r>
          </a:p>
          <a:p>
            <a:r>
              <a:rPr lang="en-US" dirty="0"/>
              <a:t>It’s not. </a:t>
            </a:r>
          </a:p>
        </p:txBody>
      </p:sp>
    </p:spTree>
    <p:extLst>
      <p:ext uri="{BB962C8B-B14F-4D97-AF65-F5344CB8AC3E}">
        <p14:creationId xmlns:p14="http://schemas.microsoft.com/office/powerpoint/2010/main" val="937005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EB277-07F3-6327-A75F-27F798B75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C4B8-1B95-F5F8-134C-794FE57C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5800"/>
            <a:ext cx="6372818" cy="990600"/>
          </a:xfrm>
        </p:spPr>
        <p:txBody>
          <a:bodyPr>
            <a:normAutofit/>
          </a:bodyPr>
          <a:lstStyle/>
          <a:p>
            <a:r>
              <a:rPr lang="en-US" dirty="0"/>
              <a:t>Pitching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22B3E-74DB-EDA5-2051-D136CE67AE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13" y="2057400"/>
            <a:ext cx="5791200" cy="39242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Read the media you are targeting and listen carefully to broadcasts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Look at headlines in your news apps</a:t>
            </a:r>
          </a:p>
          <a:p>
            <a:pPr marL="937260" lvl="1" indent="-342900"/>
            <a:r>
              <a:rPr lang="en-US" dirty="0"/>
              <a:t>What catches your eye? </a:t>
            </a:r>
          </a:p>
          <a:p>
            <a:pPr marL="937260" lvl="1" indent="-342900"/>
            <a:r>
              <a:rPr lang="en-US" dirty="0"/>
              <a:t>What draws you in to read more? </a:t>
            </a:r>
          </a:p>
          <a:p>
            <a:pPr marL="937260" lvl="1" indent="-342900"/>
            <a:r>
              <a:rPr lang="en-US" dirty="0"/>
              <a:t>Headlines/subject lines are critical! </a:t>
            </a:r>
          </a:p>
        </p:txBody>
      </p:sp>
      <p:pic>
        <p:nvPicPr>
          <p:cNvPr id="5" name="Picture 4" descr="A pair of eyes with black outline&#10;&#10;AI-generated content may be incorrect.">
            <a:extLst>
              <a:ext uri="{FF2B5EF4-FFF2-40B4-BE49-F238E27FC236}">
                <a16:creationId xmlns:a16="http://schemas.microsoft.com/office/drawing/2014/main" id="{AB4E70E5-1055-4A79-2B42-3418C3197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81" y="1181100"/>
            <a:ext cx="584511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87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63245B-F887-42CC-090D-931E81506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FC50C2E-26B2-F36B-E831-25A944F98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413" y="914400"/>
            <a:ext cx="53340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Crafting a story that is compelling enough to get a media rep (the gate keeper) to open an email and be intrigued and interested enough by the narrative inside to want to learn more. </a:t>
            </a:r>
          </a:p>
          <a:p>
            <a:r>
              <a:rPr lang="en-US" b="1" dirty="0"/>
              <a:t>Components: </a:t>
            </a:r>
          </a:p>
          <a:p>
            <a:pPr marL="502920" indent="-457200">
              <a:buAutoNum type="arabicPeriod"/>
            </a:pPr>
            <a:r>
              <a:rPr lang="en-US" dirty="0"/>
              <a:t>Compelling email subject line</a:t>
            </a:r>
          </a:p>
          <a:p>
            <a:pPr marL="502920" indent="-457200">
              <a:buAutoNum type="arabicPeriod"/>
            </a:pPr>
            <a:r>
              <a:rPr lang="en-US" dirty="0"/>
              <a:t>Short but interesting narrative</a:t>
            </a:r>
          </a:p>
          <a:p>
            <a:pPr marL="502920" indent="-457200">
              <a:buAutoNum type="arabicPeriod"/>
            </a:pPr>
            <a:r>
              <a:rPr lang="en-US" dirty="0"/>
              <a:t>Ties into what they already write about</a:t>
            </a:r>
          </a:p>
          <a:p>
            <a:pPr marL="502920" indent="-457200">
              <a:buAutoNum type="arabicPeriod"/>
            </a:pPr>
            <a:r>
              <a:rPr lang="en-US" dirty="0"/>
              <a:t>Offers clear information as to the deadlines, parties effected, resources, and impact</a:t>
            </a:r>
          </a:p>
          <a:p>
            <a:pPr marL="502920" indent="-457200">
              <a:buAutoNum type="arabicPeriod"/>
            </a:pPr>
            <a:r>
              <a:rPr lang="en-US" dirty="0"/>
              <a:t>Has a clear call to action on what to do next</a:t>
            </a:r>
          </a:p>
          <a:p>
            <a:endParaRPr lang="en-US" dirty="0"/>
          </a:p>
        </p:txBody>
      </p:sp>
      <p:pic>
        <p:nvPicPr>
          <p:cNvPr id="2" name="Picture 1" descr="A person holding a piece of paper&#10;&#10;AI-generated content may be incorrect.">
            <a:extLst>
              <a:ext uri="{FF2B5EF4-FFF2-40B4-BE49-F238E27FC236}">
                <a16:creationId xmlns:a16="http://schemas.microsoft.com/office/drawing/2014/main" id="{3BA02552-BEC4-47F1-4620-B5176204F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685800"/>
            <a:ext cx="391820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EF838-E643-8E4C-0EDF-AEBCF8C0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5800"/>
            <a:ext cx="10210800" cy="685800"/>
          </a:xfrm>
        </p:spPr>
        <p:txBody>
          <a:bodyPr>
            <a:noAutofit/>
          </a:bodyPr>
          <a:lstStyle/>
          <a:p>
            <a:r>
              <a:rPr lang="en-US" sz="4000" dirty="0"/>
              <a:t>FORMULA FOR COMPELLING HEADLINES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75435-85CB-00E8-BC49-83ED2D10F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12" y="1562102"/>
            <a:ext cx="6372817" cy="4610098"/>
          </a:xfrm>
        </p:spPr>
        <p:txBody>
          <a:bodyPr>
            <a:normAutofit/>
          </a:bodyPr>
          <a:lstStyle/>
          <a:p>
            <a:pPr marL="388620" indent="-342900">
              <a:buFont typeface="Century Gothic" panose="020B0502020202020204" pitchFamily="34" charset="0"/>
              <a:buChar char="►"/>
            </a:pPr>
            <a:r>
              <a:rPr lang="en-US" dirty="0"/>
              <a:t>INCLUDE NUMBERS WHERE POSSIBLE</a:t>
            </a:r>
          </a:p>
          <a:p>
            <a:pPr marL="388620" indent="-342900">
              <a:buFont typeface="Century Gothic" panose="020B0502020202020204" pitchFamily="34" charset="0"/>
              <a:buChar char="►"/>
            </a:pPr>
            <a:r>
              <a:rPr lang="en-US" dirty="0"/>
              <a:t>ADD AN ADJECTIVE</a:t>
            </a:r>
          </a:p>
          <a:p>
            <a:pPr marL="388620" indent="-342900">
              <a:buFont typeface="Century Gothic" panose="020B0502020202020204" pitchFamily="34" charset="0"/>
              <a:buChar char="►"/>
            </a:pPr>
            <a:r>
              <a:rPr lang="en-US" dirty="0"/>
              <a:t>USE A CALL TO ACTION WORD</a:t>
            </a:r>
          </a:p>
          <a:p>
            <a:pPr marL="388620" indent="-342900">
              <a:buFont typeface="Century Gothic" panose="020B0502020202020204" pitchFamily="34" charset="0"/>
              <a:buChar char="►"/>
            </a:pPr>
            <a:r>
              <a:rPr lang="en-US" dirty="0"/>
              <a:t>USE POSITIVE WORDS | USE NEGATIVE WORDS</a:t>
            </a:r>
          </a:p>
          <a:p>
            <a:pPr marL="388620" indent="-342900">
              <a:buFont typeface="Century Gothic" panose="020B0502020202020204" pitchFamily="34" charset="0"/>
              <a:buChar char="►"/>
            </a:pPr>
            <a:r>
              <a:rPr lang="en-US" dirty="0"/>
              <a:t>INCLUDE DETAILS</a:t>
            </a:r>
          </a:p>
          <a:p>
            <a:r>
              <a:rPr lang="en-US" i="1" dirty="0"/>
              <a:t>You can move the words around!</a:t>
            </a:r>
          </a:p>
          <a:p>
            <a:r>
              <a:rPr lang="en-US" b="1" dirty="0"/>
              <a:t>Number + Adjective + Noun + Keyword + Promise</a:t>
            </a:r>
          </a:p>
          <a:p>
            <a:r>
              <a:rPr lang="en-US" b="1" dirty="0"/>
              <a:t>How to + Action + Keyword + Promise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Math equations and formulas on a white background&#10;&#10;AI-generated content may be incorrect.">
            <a:extLst>
              <a:ext uri="{FF2B5EF4-FFF2-40B4-BE49-F238E27FC236}">
                <a16:creationId xmlns:a16="http://schemas.microsoft.com/office/drawing/2014/main" id="{F07D084A-9A25-A327-076F-346BE91BD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72988"/>
            <a:ext cx="509772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0C29C3-226D-75BD-9B31-C03323106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D9F60E-3A7D-497D-E00C-20500E66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723900"/>
            <a:ext cx="4114800" cy="52959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F9390-2842-C7F6-85FC-B5222FC85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612" y="1981200"/>
            <a:ext cx="4114800" cy="2854781"/>
          </a:xfrm>
        </p:spPr>
        <p:txBody>
          <a:bodyPr vert="horz" lIns="91416" tIns="45708" rIns="91416" bIns="45708" rtlCol="0" anchor="ctr">
            <a:noAutofit/>
          </a:bodyPr>
          <a:lstStyle/>
          <a:p>
            <a:r>
              <a:rPr lang="en-US" sz="2800" dirty="0"/>
              <a:t>First - Thank you to HVDMA &amp; Braden!</a:t>
            </a:r>
          </a:p>
          <a:p>
            <a:r>
              <a:rPr lang="en-US" sz="2800" b="1" u="sng" dirty="0"/>
              <a:t>Goal Today:</a:t>
            </a:r>
            <a:endParaRPr lang="en-US" sz="2800" dirty="0"/>
          </a:p>
          <a:p>
            <a:r>
              <a:rPr lang="en-US" sz="2800" dirty="0"/>
              <a:t>Give you an understanding of how to use PR to increase your organization’s visibility.</a:t>
            </a:r>
          </a:p>
        </p:txBody>
      </p: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3F828AF-5ED3-F397-9ACB-89F2F1208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5867400"/>
            <a:ext cx="1905000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9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294BA-265B-0372-A133-D66AAC4D3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4AF6-BAF2-A7A6-7E9C-7CD11FD8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5800"/>
            <a:ext cx="6372818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FORMULA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6720A-38B7-15F4-5A48-61BE2102C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12" y="1562102"/>
            <a:ext cx="6372817" cy="461009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EXAMPLES</a:t>
            </a:r>
            <a:r>
              <a:rPr lang="en-US" dirty="0"/>
              <a:t>: </a:t>
            </a:r>
          </a:p>
          <a:p>
            <a:r>
              <a:rPr lang="en-US" dirty="0"/>
              <a:t>5 Easy Ways to Write a Catchy Headline</a:t>
            </a:r>
          </a:p>
          <a:p>
            <a:r>
              <a:rPr lang="en-US" dirty="0"/>
              <a:t>How to Eat More Fiber Using 3 Simple Ingredients</a:t>
            </a:r>
          </a:p>
          <a:p>
            <a:r>
              <a:rPr lang="en-US" dirty="0"/>
              <a:t>Stop Making These 5 Mistakes in Your Kitchen</a:t>
            </a:r>
          </a:p>
          <a:p>
            <a:r>
              <a:rPr lang="en-US" dirty="0"/>
              <a:t>The 3 Best Ways to Pay for College this Fall</a:t>
            </a:r>
          </a:p>
          <a:p>
            <a:endParaRPr lang="en-US" dirty="0"/>
          </a:p>
          <a:p>
            <a:r>
              <a:rPr lang="en-US" b="1" dirty="0"/>
              <a:t>You get the idea! </a:t>
            </a:r>
          </a:p>
          <a:p>
            <a:r>
              <a:rPr lang="en-US" b="1" dirty="0"/>
              <a:t>Exercise! </a:t>
            </a:r>
          </a:p>
          <a:p>
            <a:r>
              <a:rPr lang="en-US" b="1" dirty="0"/>
              <a:t>Right now, develop a headline for your organization based on this formula that would be great for a press release.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newspaper with a blue and red text&#10;&#10;AI-generated content may be incorrect.">
            <a:extLst>
              <a:ext uri="{FF2B5EF4-FFF2-40B4-BE49-F238E27FC236}">
                <a16:creationId xmlns:a16="http://schemas.microsoft.com/office/drawing/2014/main" id="{58CD858B-1759-16D8-8D73-E00907570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5"/>
          <a:stretch/>
        </p:blipFill>
        <p:spPr>
          <a:xfrm>
            <a:off x="7237412" y="531458"/>
            <a:ext cx="3594758" cy="49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FF8C6-A8D9-E186-2E1D-4C32777D0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AD09-657E-B9C1-854C-6927BC0DA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1219202"/>
            <a:ext cx="6372818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Next – How to Reach the media?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F47B1-B252-1A2D-E760-92448A86CC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13" y="2057400"/>
            <a:ext cx="6372817" cy="4610098"/>
          </a:xfrm>
        </p:spPr>
        <p:txBody>
          <a:bodyPr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Read the outlets you are going to pitch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Identify the contacts you want to target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What are they writing about? 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Go to the outlets’ sites, find writer’s emails; Sometimes they are included in the bylines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Search online for emails for reporters, writers, producers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Use social media: LinkedIn, X, Bluesky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Close-up of hands typing on a computer keyboard&#10;&#10;AI-generated content may be incorrect.">
            <a:extLst>
              <a:ext uri="{FF2B5EF4-FFF2-40B4-BE49-F238E27FC236}">
                <a16:creationId xmlns:a16="http://schemas.microsoft.com/office/drawing/2014/main" id="{E657D43B-786D-A892-378F-12E67954D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88" y="1905002"/>
            <a:ext cx="4775224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0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656BC-3048-EE66-CF8D-7A4354CC92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612" y="552885"/>
            <a:ext cx="9601200" cy="5752229"/>
          </a:xfrm>
        </p:spPr>
        <p:txBody>
          <a:bodyPr>
            <a:normAutofit fontScale="92500" lnSpcReduction="20000"/>
          </a:bodyPr>
          <a:lstStyle/>
          <a:p>
            <a:pPr algn="l">
              <a:spcAft>
                <a:spcPts val="750"/>
              </a:spcAft>
              <a:buNone/>
            </a:pPr>
            <a:r>
              <a:rPr lang="en-US" b="1" i="1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From an article in PR News November 2024</a:t>
            </a:r>
          </a:p>
          <a:p>
            <a:pPr algn="l">
              <a:spcAft>
                <a:spcPts val="750"/>
              </a:spcAft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PRNEWS took an informal poll asking readers if they were sticking with X. The results are a combination of two polls conducted of 166 voters, one on PRNEWS' LinkedIn page and another on PRNEWS Managing Editor </a:t>
            </a: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question posed: 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spcAft>
                <a:spcPts val="750"/>
              </a:spcAft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Is your brand moving away from X (Twitter)?</a:t>
            </a:r>
          </a:p>
          <a:p>
            <a:pPr algn="l">
              <a:spcAft>
                <a:spcPts val="750"/>
              </a:spcAft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Answers (rounded to nearest percentage point): 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Yes. Deactivated. Done. 37%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No, still using daily. 24%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Yes, and moved to Bluesky or Threads. 18%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Yes, but still using all the platforms (including X). 21%</a:t>
            </a:r>
          </a:p>
          <a:p>
            <a:pPr algn="l">
              <a:spcAft>
                <a:spcPts val="750"/>
              </a:spcAft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results showed a divide between communicators over who is and who isn’t using X. A total of 54.8% have left the platform and/or are using Bluesky or Threads. And 45% have not yet abandoned X and are utilizing many social media platforms in their toolbox. </a:t>
            </a:r>
          </a:p>
          <a:p>
            <a:endParaRPr lang="en-US" dirty="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9196389-4F9A-D74C-534E-996DB3988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5867400"/>
            <a:ext cx="1905000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42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AEB0B-0413-1AC5-5FCB-E501FEF0E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BBC2-B890-E8B2-8C69-18246444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609600"/>
            <a:ext cx="6372818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you pitch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16ABF-4224-72D4-95FC-1FEFA82AD0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13" y="1371600"/>
            <a:ext cx="6372817" cy="4610098"/>
          </a:xfrm>
        </p:spPr>
        <p:txBody>
          <a:bodyPr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Use a compelling subject line; go back to your headline writing and make it sound a little less click bait like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Include a hook! Work that into your first paragraph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Keep your pitch brief and to the point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Attach more details if needed; press release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Identify if there is an important date or deadline tied to the pitch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Reference any previous articles you have read of theirs which tie in to why you reached out to them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Close-up of hands typing on a computer keyboard&#10;&#10;AI-generated content may be incorrect.">
            <a:extLst>
              <a:ext uri="{FF2B5EF4-FFF2-40B4-BE49-F238E27FC236}">
                <a16:creationId xmlns:a16="http://schemas.microsoft.com/office/drawing/2014/main" id="{3A7F1DEE-0C54-97F5-C134-44783F352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30" y="2301239"/>
            <a:ext cx="459998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84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25F2F-4603-1FC7-03CF-D193D0A7E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2F65-5C9E-6C82-99AE-7AA71F46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61" y="533400"/>
            <a:ext cx="6372818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Take note…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84543-8C8D-CBEF-E243-D0D195775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839" y="1447800"/>
            <a:ext cx="6372817" cy="4610098"/>
          </a:xfrm>
        </p:spPr>
        <p:txBody>
          <a:bodyPr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Sometime you are just sending a press release announcement of a grand opening or promotion hoping to get coverage in local media.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Sometimes you just want to be listed in a calendar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But feature story pitching requires a </a:t>
            </a:r>
            <a:r>
              <a:rPr lang="en-US" b="1" u="sng" dirty="0"/>
              <a:t>hook</a:t>
            </a:r>
            <a:r>
              <a:rPr lang="en-US" dirty="0"/>
              <a:t>!</a:t>
            </a:r>
          </a:p>
          <a:p>
            <a:r>
              <a:rPr lang="en-US" b="1" i="1" dirty="0"/>
              <a:t>Why should they care? </a:t>
            </a:r>
          </a:p>
          <a:p>
            <a:r>
              <a:rPr lang="en-US" b="1" i="1" dirty="0"/>
              <a:t>Why should their readers or audience care? </a:t>
            </a:r>
          </a:p>
          <a:p>
            <a:r>
              <a:rPr lang="en-US" b="1" i="1" dirty="0"/>
              <a:t>What is special or important or timely about it? </a:t>
            </a:r>
          </a:p>
          <a:p>
            <a:r>
              <a:rPr lang="en-US" b="1" i="1" dirty="0"/>
              <a:t>What is the bigger picture? </a:t>
            </a:r>
          </a:p>
        </p:txBody>
      </p:sp>
      <p:pic>
        <p:nvPicPr>
          <p:cNvPr id="8" name="Picture 7" descr="A person writing on a notebook&#10;&#10;AI-generated content may be incorrect.">
            <a:extLst>
              <a:ext uri="{FF2B5EF4-FFF2-40B4-BE49-F238E27FC236}">
                <a16:creationId xmlns:a16="http://schemas.microsoft.com/office/drawing/2014/main" id="{143EB5F8-F17C-3481-D918-DB5DFAB2E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64" y="1752600"/>
            <a:ext cx="4184904" cy="278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DFDCA-DB42-89EA-3B68-85658C24C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FAD4-4F97-52A9-388D-DB65F0C5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762000"/>
            <a:ext cx="6372818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Hook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93CB6-BDF8-040E-B94F-63B6234FA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13" y="1524000"/>
            <a:ext cx="6372817" cy="4610098"/>
          </a:xfrm>
        </p:spPr>
        <p:txBody>
          <a:bodyPr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b="1" i="1" dirty="0"/>
              <a:t>A surprising or unexpected event, fact or outcome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b="1" i="1" dirty="0"/>
              <a:t>Statistics that provide insight into a topic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b="1" i="1" dirty="0"/>
              <a:t>Being ahead of a trend | Bucking a trend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b="1" i="1" dirty="0"/>
              <a:t>The first of its kind | The last of its kind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b="1" i="1" dirty="0"/>
              <a:t>Helpful tips pertaining to something everyone is familiar with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b="1" i="1" dirty="0"/>
              <a:t>A new product or service that solves a problem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b="1" i="1" dirty="0"/>
              <a:t>Something tied to the holidays, seasons or special days of the year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b="1" i="1" dirty="0"/>
          </a:p>
        </p:txBody>
      </p:sp>
      <p:pic>
        <p:nvPicPr>
          <p:cNvPr id="5" name="Picture 4" descr="A black and white image of a fish hook&#10;&#10;AI-generated content may be incorrect.">
            <a:extLst>
              <a:ext uri="{FF2B5EF4-FFF2-40B4-BE49-F238E27FC236}">
                <a16:creationId xmlns:a16="http://schemas.microsoft.com/office/drawing/2014/main" id="{2AE9805A-2904-A0E4-AE4C-3278A7B56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2057400"/>
            <a:ext cx="2960912" cy="29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47902-B60A-E1C7-9926-01489FF5A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FAA0-1E92-BA60-F6FC-02051E3B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762000"/>
            <a:ext cx="6372818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happens next?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40941-19A3-80F0-AD26-4CE62D2A07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13" y="1498842"/>
            <a:ext cx="6372817" cy="4610098"/>
          </a:xfrm>
        </p:spPr>
        <p:txBody>
          <a:bodyPr>
            <a:normAutofit lnSpcReduction="10000"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You follow up with an email 3-5 days later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You could follow up with a call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If they do not respond, do not badger</a:t>
            </a:r>
          </a:p>
          <a:p>
            <a:pPr marL="937260" lvl="1" indent="-342900"/>
            <a:r>
              <a:rPr lang="en-US" dirty="0"/>
              <a:t>But if you have fresh information, you could follow up with those details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You may get a request for more information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If an interview is secured, do everything asked and provide as much info as requested in a timely manner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Accommodate whatever timeframe the reporter or producer asks for 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Send a thank you email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b="1" i="1" dirty="0"/>
          </a:p>
        </p:txBody>
      </p:sp>
      <p:pic>
        <p:nvPicPr>
          <p:cNvPr id="8" name="Picture 7" descr="A blue and white bubble with text&#10;&#10;AI-generated content may be incorrect.">
            <a:extLst>
              <a:ext uri="{FF2B5EF4-FFF2-40B4-BE49-F238E27FC236}">
                <a16:creationId xmlns:a16="http://schemas.microsoft.com/office/drawing/2014/main" id="{E877A374-EF6E-6050-0847-CC24AA97E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2133600"/>
            <a:ext cx="3095072" cy="2278533"/>
          </a:xfrm>
          <a:prstGeom prst="rect">
            <a:avLst/>
          </a:prstGeom>
          <a:solidFill>
            <a:schemeClr val="bg2">
              <a:alpha val="3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6104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B6903-2762-C640-712F-E08DE92D6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4421-CDEE-C226-40FD-4AFAB553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1219202"/>
            <a:ext cx="6372818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27704-B68C-1876-AF49-4A16F8D186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13" y="2057400"/>
            <a:ext cx="6372817" cy="4610098"/>
          </a:xfrm>
        </p:spPr>
        <p:txBody>
          <a:bodyPr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US Constitution – AP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Astolat Dollhouse – NY TIMES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b="1" i="1" dirty="0"/>
          </a:p>
        </p:txBody>
      </p:sp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266E2936-1397-7656-EF11-9C53307DF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2" y="1590858"/>
            <a:ext cx="6815025" cy="336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54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495300"/>
            <a:ext cx="4572000" cy="5867400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8305" y="2247900"/>
            <a:ext cx="4443413" cy="2400300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Risa Hoag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President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GMG Public Relations, Inc.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hlinkClick r:id="rId2"/>
              </a:rPr>
              <a:t>www.gmgpr.com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hlinkClick r:id="rId3"/>
              </a:rPr>
              <a:t>risa@gmgpr.com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845-627-3000, Extension 1</a:t>
            </a:r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B68A17-565E-5F07-D76E-981C2E32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723900"/>
            <a:ext cx="4114800" cy="52959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612" y="1981200"/>
            <a:ext cx="4114800" cy="2854781"/>
          </a:xfrm>
        </p:spPr>
        <p:txBody>
          <a:bodyPr vert="horz" lIns="91416" tIns="45708" rIns="91416" bIns="45708" rtlCol="0" anchor="ctr">
            <a:noAutofit/>
          </a:bodyPr>
          <a:lstStyle/>
          <a:p>
            <a:r>
              <a:rPr lang="en-US" sz="2800" dirty="0"/>
              <a:t>Understanding the PR Landscape</a:t>
            </a:r>
          </a:p>
          <a:p>
            <a:r>
              <a:rPr lang="en-US" sz="2800" dirty="0"/>
              <a:t>Why PR is a Powerful Marketing Tool</a:t>
            </a:r>
          </a:p>
          <a:p>
            <a:r>
              <a:rPr lang="en-US" sz="2800" dirty="0"/>
              <a:t>Crafting a PR Strategy</a:t>
            </a:r>
          </a:p>
          <a:p>
            <a:r>
              <a:rPr lang="en-US" sz="2800" dirty="0"/>
              <a:t>Pitching the Media</a:t>
            </a:r>
          </a:p>
          <a:p>
            <a:r>
              <a:rPr lang="en-US" sz="2800" dirty="0"/>
              <a:t>Success Stories 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A6BBD64-4A1D-E29C-2103-1580B991D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5867400"/>
            <a:ext cx="1905000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64" y="-228600"/>
            <a:ext cx="6372818" cy="4038600"/>
          </a:xfrm>
        </p:spPr>
        <p:txBody>
          <a:bodyPr anchor="b">
            <a:normAutofit/>
          </a:bodyPr>
          <a:lstStyle/>
          <a:p>
            <a:r>
              <a:rPr lang="en-US" dirty="0"/>
              <a:t>What is PR?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B989A75-8BF6-6DE9-1AB9-424401DB39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280" y="4102676"/>
            <a:ext cx="6372817" cy="11048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Lots of people confuse PR with advertising. </a:t>
            </a:r>
          </a:p>
          <a:p>
            <a:r>
              <a:rPr lang="en-US" dirty="0"/>
              <a:t>PR is “earned media.” </a:t>
            </a:r>
          </a:p>
          <a:p>
            <a:r>
              <a:rPr lang="en-US" dirty="0"/>
              <a:t>You do not pay the outlet for it. Except when you do!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 newspaper with a shadow of a person&#10;&#10;AI-generated content may be incorrect.">
            <a:extLst>
              <a:ext uri="{FF2B5EF4-FFF2-40B4-BE49-F238E27FC236}">
                <a16:creationId xmlns:a16="http://schemas.microsoft.com/office/drawing/2014/main" id="{89369521-D7A8-7EED-20D1-87B8A7559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457200"/>
            <a:ext cx="394854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0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97D2C9-6C05-C9E0-FFCD-4E44D6D7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0DCAC9C-1517-D824-8DED-6CBCCBC7C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413" y="914400"/>
            <a:ext cx="5334000" cy="4495800"/>
          </a:xfrm>
        </p:spPr>
        <p:txBody>
          <a:bodyPr>
            <a:normAutofit/>
          </a:bodyPr>
          <a:lstStyle/>
          <a:p>
            <a:r>
              <a:rPr lang="en-US" dirty="0"/>
              <a:t>“Public relations is a strategic communication process that builds mutually beneficial relationships between organizations and their publics.”</a:t>
            </a:r>
          </a:p>
          <a:p>
            <a:r>
              <a:rPr lang="en-US" dirty="0"/>
              <a:t>About Public Relations - PRSA</a:t>
            </a:r>
          </a:p>
          <a:p>
            <a:endParaRPr lang="en-US" dirty="0"/>
          </a:p>
          <a:p>
            <a:r>
              <a:rPr lang="en-US" dirty="0"/>
              <a:t>“Public relations is the set of techniques and strategies related to managing how information about an individual or company is disseminated to the public, and especially the media.”</a:t>
            </a:r>
          </a:p>
          <a:p>
            <a:r>
              <a:rPr lang="en-US" dirty="0"/>
              <a:t>Investopedia </a:t>
            </a:r>
          </a:p>
          <a:p>
            <a:endParaRPr lang="en-US" dirty="0"/>
          </a:p>
        </p:txBody>
      </p:sp>
      <p:pic>
        <p:nvPicPr>
          <p:cNvPr id="9" name="Picture 8" descr="A person in a newspaper&#10;&#10;AI-generated content may be incorrect.">
            <a:extLst>
              <a:ext uri="{FF2B5EF4-FFF2-40B4-BE49-F238E27FC236}">
                <a16:creationId xmlns:a16="http://schemas.microsoft.com/office/drawing/2014/main" id="{B8207A63-E45A-B25D-679F-31D022E1A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81" y="1371600"/>
            <a:ext cx="5147036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1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D49EC1-E59C-C94C-9064-223289E91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0699-7D22-F571-5FF6-EB98F9A5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5800"/>
            <a:ext cx="6372818" cy="4038600"/>
          </a:xfrm>
        </p:spPr>
        <p:txBody>
          <a:bodyPr anchor="b">
            <a:normAutofit/>
          </a:bodyPr>
          <a:lstStyle/>
          <a:p>
            <a:r>
              <a:rPr lang="en-US" dirty="0"/>
              <a:t>PR is storytelling.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D554189-9E93-4E06-DD9C-379E6E5894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12" y="4876800"/>
            <a:ext cx="6372817" cy="110489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room with a broken glass&#10;&#10;AI-generated content may be incorrect.">
            <a:extLst>
              <a:ext uri="{FF2B5EF4-FFF2-40B4-BE49-F238E27FC236}">
                <a16:creationId xmlns:a16="http://schemas.microsoft.com/office/drawing/2014/main" id="{E120E228-B1E4-831D-470F-84C6A2D07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1612" y="135255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1131C7-927E-50B5-475C-A1452C022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B7F7400-F8B4-E4B5-71A7-FF5DD69542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412" y="1828800"/>
            <a:ext cx="5334000" cy="4495800"/>
          </a:xfrm>
        </p:spPr>
        <p:txBody>
          <a:bodyPr>
            <a:normAutofit/>
          </a:bodyPr>
          <a:lstStyle/>
          <a:p>
            <a:r>
              <a:rPr lang="en-US" dirty="0"/>
              <a:t>Crafting a story that is compelling enough to get a media rep (the gate keeper) to open an email and be intrigued and interested enough by the narrative inside to want to learn more. </a:t>
            </a:r>
          </a:p>
          <a:p>
            <a:endParaRPr lang="en-US" dirty="0"/>
          </a:p>
        </p:txBody>
      </p:sp>
      <p:pic>
        <p:nvPicPr>
          <p:cNvPr id="3" name="Picture 2" descr="A person holding a piece of paper&#10;&#10;AI-generated content may be incorrect.">
            <a:extLst>
              <a:ext uri="{FF2B5EF4-FFF2-40B4-BE49-F238E27FC236}">
                <a16:creationId xmlns:a16="http://schemas.microsoft.com/office/drawing/2014/main" id="{10F5F112-EE81-E5ED-18B0-BDCAA6DE9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685800"/>
            <a:ext cx="391820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0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EA45-6090-C21C-F609-F184D83F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723900"/>
            <a:ext cx="4343400" cy="5295900"/>
          </a:xfrm>
        </p:spPr>
        <p:txBody>
          <a:bodyPr/>
          <a:lstStyle/>
          <a:p>
            <a:r>
              <a:rPr lang="en-US" dirty="0"/>
              <a:t>It’s not: </a:t>
            </a:r>
            <a:br>
              <a:rPr lang="en-US" dirty="0"/>
            </a:br>
            <a:r>
              <a:rPr lang="en-US" dirty="0"/>
              <a:t>“I deserve a feature story.”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2F9A8-44D5-F6CF-9B09-4A2CB2556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what makes a good story? </a:t>
            </a:r>
          </a:p>
          <a:p>
            <a:r>
              <a:rPr lang="en-US" dirty="0"/>
              <a:t>And how do I get the media to pay attention? </a:t>
            </a:r>
          </a:p>
        </p:txBody>
      </p:sp>
    </p:spTree>
    <p:extLst>
      <p:ext uri="{BB962C8B-B14F-4D97-AF65-F5344CB8AC3E}">
        <p14:creationId xmlns:p14="http://schemas.microsoft.com/office/powerpoint/2010/main" val="186763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495300"/>
            <a:ext cx="4572000" cy="5867400"/>
          </a:xfrm>
        </p:spPr>
        <p:txBody>
          <a:bodyPr anchor="ctr">
            <a:normAutofit/>
          </a:bodyPr>
          <a:lstStyle/>
          <a:p>
            <a:r>
              <a:rPr lang="en-US" dirty="0"/>
              <a:t>First, let’s understand the PR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>
          <a:xfrm>
            <a:off x="6768305" y="2022021"/>
            <a:ext cx="4443413" cy="281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It continues to evolve in many ways!</a:t>
            </a:r>
          </a:p>
        </p:txBody>
      </p:sp>
    </p:spTree>
    <p:extLst>
      <p:ext uri="{BB962C8B-B14F-4D97-AF65-F5344CB8AC3E}">
        <p14:creationId xmlns:p14="http://schemas.microsoft.com/office/powerpoint/2010/main" val="5464130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E1EAED"/>
      </a:accent6>
      <a:hlink>
        <a:srgbClr val="9454C3"/>
      </a:hlink>
      <a:folHlink>
        <a:srgbClr val="3EBBF0"/>
      </a:folHlink>
    </a:clrScheme>
    <a:fontScheme name="Custom 3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M03460663_win32_LW_V7.potx" id="{B4376E67-A46A-4922-AE0D-3354FC109E20}" vid="{F49CC2A7-BC98-4F28-8A83-D1D23E8024B9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0C06458-EC9A-428C-9123-A760B9587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37B52A-9EC8-4B7A-85C4-31F7EAFE40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050606-E255-48B6-AE23-CE03A589EB22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30e9df3-be65-4c73-a93b-d1236ebd677e"/>
    <ds:schemaRef ds:uri="16c05727-aa75-4e4a-9b5f-8a80a1165891"/>
    <ds:schemaRef ds:uri="http://schemas.microsoft.com/sharepoint/v3"/>
    <ds:schemaRef ds:uri="71af3243-3dd4-4a8d-8c0d-dd76da1f02a5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slides</Template>
  <TotalTime>992</TotalTime>
  <Words>1436</Words>
  <Application>Microsoft Office PowerPoint</Application>
  <PresentationFormat>Custom</PresentationFormat>
  <Paragraphs>195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Open Sans</vt:lpstr>
      <vt:lpstr>Palatino Linotype</vt:lpstr>
      <vt:lpstr>Wingdings</vt:lpstr>
      <vt:lpstr>Custom</vt:lpstr>
      <vt:lpstr>Storytelling For Success: Leveraging PR for Maximum Marketing Impact</vt:lpstr>
      <vt:lpstr>Overview</vt:lpstr>
      <vt:lpstr>Agenda</vt:lpstr>
      <vt:lpstr>What is PR?</vt:lpstr>
      <vt:lpstr>PowerPoint Presentation</vt:lpstr>
      <vt:lpstr>PR is storytelling.</vt:lpstr>
      <vt:lpstr>PowerPoint Presentation</vt:lpstr>
      <vt:lpstr>It’s not:  “I deserve a feature story.”</vt:lpstr>
      <vt:lpstr>First, let’s understand the PR Landscape</vt:lpstr>
      <vt:lpstr>What’s Out There? </vt:lpstr>
      <vt:lpstr>How it has changed</vt:lpstr>
      <vt:lpstr>Why is PR So Powerful</vt:lpstr>
      <vt:lpstr>So where are the homes for your stories? </vt:lpstr>
      <vt:lpstr>Strategy is important</vt:lpstr>
      <vt:lpstr>Strategy</vt:lpstr>
      <vt:lpstr>Pitching</vt:lpstr>
      <vt:lpstr>Pitching Tips</vt:lpstr>
      <vt:lpstr>PowerPoint Presentation</vt:lpstr>
      <vt:lpstr>FORMULA FOR COMPELLING HEADLINES</vt:lpstr>
      <vt:lpstr>FORMULA</vt:lpstr>
      <vt:lpstr>Next – How to Reach the media? </vt:lpstr>
      <vt:lpstr>PowerPoint Presentation</vt:lpstr>
      <vt:lpstr>When you pitch</vt:lpstr>
      <vt:lpstr>Take note…</vt:lpstr>
      <vt:lpstr>Hook Examples</vt:lpstr>
      <vt:lpstr>What happens next? </vt:lpstr>
      <vt:lpstr>CASE STUDIES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Risa Hoag</dc:creator>
  <cp:lastModifiedBy>Risa Hoag</cp:lastModifiedBy>
  <cp:revision>2</cp:revision>
  <dcterms:created xsi:type="dcterms:W3CDTF">2025-03-24T21:30:54Z</dcterms:created>
  <dcterms:modified xsi:type="dcterms:W3CDTF">2025-03-25T14:03:33Z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MediaServiceImageTags">
    <vt:lpwstr/>
  </property>
</Properties>
</file>