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459" r:id="rId3"/>
    <p:sldId id="4916" r:id="rId4"/>
    <p:sldId id="4915" r:id="rId5"/>
    <p:sldId id="4917" r:id="rId6"/>
    <p:sldId id="4918" r:id="rId7"/>
    <p:sldId id="5046" r:id="rId8"/>
    <p:sldId id="5047" r:id="rId9"/>
    <p:sldId id="5059" r:id="rId10"/>
    <p:sldId id="5031" r:id="rId11"/>
    <p:sldId id="5032" r:id="rId12"/>
    <p:sldId id="5013" r:id="rId13"/>
    <p:sldId id="5014" r:id="rId14"/>
    <p:sldId id="5015" r:id="rId15"/>
    <p:sldId id="5018" r:id="rId16"/>
    <p:sldId id="5019" r:id="rId17"/>
    <p:sldId id="5020" r:id="rId18"/>
    <p:sldId id="4926" r:id="rId19"/>
    <p:sldId id="5033" r:id="rId20"/>
    <p:sldId id="5034" r:id="rId21"/>
    <p:sldId id="5007" r:id="rId22"/>
    <p:sldId id="5008" r:id="rId23"/>
    <p:sldId id="5011" r:id="rId24"/>
    <p:sldId id="299" r:id="rId25"/>
    <p:sldId id="4808" r:id="rId26"/>
    <p:sldId id="4906" r:id="rId27"/>
    <p:sldId id="3985" r:id="rId28"/>
    <p:sldId id="5004" r:id="rId29"/>
    <p:sldId id="4007" r:id="rId30"/>
    <p:sldId id="5043" r:id="rId31"/>
    <p:sldId id="5044" r:id="rId32"/>
    <p:sldId id="5045" r:id="rId33"/>
    <p:sldId id="4799" r:id="rId34"/>
    <p:sldId id="265" r:id="rId35"/>
    <p:sldId id="5056" r:id="rId36"/>
    <p:sldId id="267" r:id="rId37"/>
    <p:sldId id="5057" r:id="rId38"/>
    <p:sldId id="5058" r:id="rId39"/>
    <p:sldId id="463" r:id="rId40"/>
    <p:sldId id="4825" r:id="rId41"/>
    <p:sldId id="435" r:id="rId42"/>
    <p:sldId id="5060" r:id="rId43"/>
    <p:sldId id="5010" r:id="rId44"/>
  </p:sldIdLst>
  <p:sldSz cx="18288000" cy="10287000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Code Pro" panose="020B0604020202020204" charset="0"/>
      <p:regular r:id="rId47"/>
    </p:embeddedFont>
    <p:embeddedFont>
      <p:font typeface="Montserrat Classic" panose="020B0604020202020204" charset="0"/>
      <p:regular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swald Bold" panose="020B0604020202020204" charset="0"/>
      <p:regular r:id="rId53"/>
      <p:bold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Roboto Black" panose="02000000000000000000" pitchFamily="2" charset="0"/>
      <p:bold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901C9"/>
    <a:srgbClr val="1570FF"/>
    <a:srgbClr val="0E0E0E"/>
    <a:srgbClr val="F62A3C"/>
    <a:srgbClr val="DD01B3"/>
    <a:srgbClr val="FF0099"/>
    <a:srgbClr val="FAB62B"/>
    <a:srgbClr val="EF42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B9CDC-C3DE-4053-A19D-A3DFDC66C85D}" v="2" dt="2024-05-06T18:56:24.039"/>
    <p1510:client id="{86E02F12-E5D5-4805-BCBD-20018FB221D5}" v="4" dt="2024-05-07T13:57:11.649"/>
    <p1510:client id="{FD952E0A-2FC6-402C-B74D-2E0E079E23A5}" v="12" dt="2024-05-07T10:32:54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84" autoAdjust="0"/>
    <p:restoredTop sz="94773" autoAdjust="0"/>
  </p:normalViewPr>
  <p:slideViewPr>
    <p:cSldViewPr>
      <p:cViewPr varScale="1">
        <p:scale>
          <a:sx n="75" d="100"/>
          <a:sy n="75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0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0T10:54:25.824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86,'455'0,"-398"3,105 19,-52-4,-12-4,168 13,458-26,-332-3,-339 3,-21 0,1-1,-1-1,1-2,49-11,-22-1,42-12,-67 17,0 2,0 1,39-1,7-2,-66 7,38-5,69-20,-91 20,0 1,0 2,55-3,96 9,-76 1,1344-1,-1407-1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E03C-EAE2-4CC8-A73F-4BB8A147A636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612E9-1CA1-4375-8F0B-E3E9F2B1E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5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W2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43FBD6A-B6CB-38E1-8276-99BCBE5A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0" y="9486900"/>
            <a:ext cx="685324" cy="6853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09683" y="1139039"/>
            <a:ext cx="18288000" cy="54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en-US" sz="11500" b="1" i="0" dirty="0">
                <a:solidFill>
                  <a:schemeClr val="bg1"/>
                </a:solidFill>
                <a:effectLst/>
              </a:rPr>
              <a:t>NEW! EMAIL MARKETING TIPS &amp; TRENDS THAT WORK</a:t>
            </a:r>
          </a:p>
          <a:p>
            <a:pPr algn="ctr">
              <a:lnSpc>
                <a:spcPts val="14828"/>
              </a:lnSpc>
            </a:pPr>
            <a:endParaRPr lang="en-US" sz="13480" spc="269" dirty="0">
              <a:solidFill>
                <a:srgbClr val="F1F1F1"/>
              </a:solidFill>
              <a:latin typeface="Oswa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54938" y="7174035"/>
            <a:ext cx="13197492" cy="2322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7"/>
              </a:lnSpc>
            </a:pPr>
            <a:r>
              <a:rPr lang="en-US" sz="4526" spc="316" dirty="0">
                <a:solidFill>
                  <a:srgbClr val="F7D101"/>
                </a:solidFill>
                <a:latin typeface="Montserrat Classic"/>
              </a:rPr>
              <a:t>SPEAKER: Jay Schwedelson </a:t>
            </a:r>
          </a:p>
          <a:p>
            <a:pPr algn="ctr">
              <a:lnSpc>
                <a:spcPts val="4021"/>
              </a:lnSpc>
            </a:pPr>
            <a:r>
              <a:rPr lang="en-US" sz="2872" spc="201" dirty="0">
                <a:solidFill>
                  <a:srgbClr val="F7D101"/>
                </a:solidFill>
                <a:latin typeface="Montserrat Classic"/>
              </a:rPr>
              <a:t>Founder: SubjectLine.com</a:t>
            </a:r>
          </a:p>
          <a:p>
            <a:pPr algn="ctr">
              <a:lnSpc>
                <a:spcPts val="4021"/>
              </a:lnSpc>
            </a:pPr>
            <a:r>
              <a:rPr lang="en-US" sz="2872" spc="201" dirty="0">
                <a:solidFill>
                  <a:srgbClr val="F7D101"/>
                </a:solidFill>
                <a:latin typeface="Montserrat Classic"/>
              </a:rPr>
              <a:t>Founder: GURU Media Hub [GuruMediaHub.com]</a:t>
            </a:r>
          </a:p>
          <a:p>
            <a:pPr algn="ctr">
              <a:lnSpc>
                <a:spcPts val="4021"/>
              </a:lnSpc>
            </a:pPr>
            <a:r>
              <a:rPr lang="en-US" sz="2872" spc="201" dirty="0">
                <a:solidFill>
                  <a:srgbClr val="F7D101"/>
                </a:solidFill>
                <a:latin typeface="Montserrat Classic"/>
              </a:rPr>
              <a:t>CEO: Outcome Media [OutcomeMedia.com]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58791" y="714917"/>
            <a:ext cx="1137041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0" dirty="0">
                <a:solidFill>
                  <a:srgbClr val="F7D101"/>
                </a:solidFill>
                <a:latin typeface="Montserrat Classic"/>
              </a:rPr>
              <a:t>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73104-3355-94B7-F7DA-37750FB5E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4991100"/>
            <a:ext cx="3230189" cy="146826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07D1ADE-2139-5A59-6954-5CA3B9712DDC}"/>
              </a:ext>
            </a:extLst>
          </p:cNvPr>
          <p:cNvSpPr txBox="1"/>
          <p:nvPr/>
        </p:nvSpPr>
        <p:spPr>
          <a:xfrm>
            <a:off x="990600" y="5295900"/>
            <a:ext cx="1137041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0" dirty="0">
                <a:solidFill>
                  <a:srgbClr val="F7D101"/>
                </a:solidFill>
                <a:latin typeface="Montserrat Classic"/>
              </a:rPr>
              <a:t>PRESENTED BY: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27" y="1257300"/>
            <a:ext cx="1828800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177" dirty="0">
                <a:solidFill>
                  <a:srgbClr val="FDFDFD"/>
                </a:solidFill>
                <a:latin typeface="Oswald Bold"/>
              </a:rPr>
              <a:t>YAY.  A CUP.  </a:t>
            </a:r>
          </a:p>
        </p:txBody>
      </p:sp>
      <p:pic>
        <p:nvPicPr>
          <p:cNvPr id="1026" name="Picture 2" descr="Aspen Stainless Steel Branded Tumbler - 15 oz. | ePromos">
            <a:extLst>
              <a:ext uri="{FF2B5EF4-FFF2-40B4-BE49-F238E27FC236}">
                <a16:creationId xmlns:a16="http://schemas.microsoft.com/office/drawing/2014/main" id="{FA217E59-28A5-87E2-6D37-3A88622B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43300"/>
            <a:ext cx="41148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17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5400" y="2552700"/>
            <a:ext cx="16230600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u="sng" spc="-404" dirty="0">
                <a:solidFill>
                  <a:srgbClr val="1570FF"/>
                </a:solidFill>
                <a:latin typeface="Oswald Bold" panose="00000800000000000000" charset="0"/>
              </a:rPr>
              <a:t>Your Zoom with VP of Engineering…</a:t>
            </a:r>
          </a:p>
          <a:p>
            <a:endParaRPr lang="en-US" sz="9600" u="sng" spc="-404" dirty="0">
              <a:solidFill>
                <a:srgbClr val="1570FF"/>
              </a:solidFill>
              <a:latin typeface="Oswald Bold" panose="00000800000000000000" charset="0"/>
            </a:endParaRPr>
          </a:p>
          <a:p>
            <a:r>
              <a:rPr lang="en-US" sz="9600" u="sng" spc="-404" dirty="0">
                <a:solidFill>
                  <a:srgbClr val="1570FF"/>
                </a:solidFill>
                <a:latin typeface="Oswald Bold" panose="00000800000000000000" charset="0"/>
              </a:rPr>
              <a:t>See it BEFORE EVERYONE Else….</a:t>
            </a:r>
            <a:endParaRPr lang="en-US" sz="9600" u="sng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endParaRPr lang="en-US" sz="96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endParaRPr lang="en-US" sz="96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pPr algn="l"/>
            <a:endParaRPr lang="en-US" sz="9600" spc="-404" dirty="0">
              <a:solidFill>
                <a:srgbClr val="000000"/>
              </a:solidFill>
              <a:latin typeface="Oswald Bold" panose="00000800000000000000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70694" y="10106134"/>
            <a:ext cx="4917306" cy="18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9"/>
              </a:lnSpc>
              <a:spcBef>
                <a:spcPct val="0"/>
              </a:spcBef>
            </a:pPr>
            <a:r>
              <a:rPr lang="en-US" sz="1042" dirty="0">
                <a:solidFill>
                  <a:srgbClr val="737373"/>
                </a:solidFill>
                <a:latin typeface="Code Pro"/>
              </a:rPr>
              <a:t>SOURCE: Worldata Research Response Rate Campaign Aggregate 2023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D90AF9-0438-CDCA-1C5D-AC811C815254}"/>
              </a:ext>
            </a:extLst>
          </p:cNvPr>
          <p:cNvSpPr txBox="1"/>
          <p:nvPr/>
        </p:nvSpPr>
        <p:spPr>
          <a:xfrm>
            <a:off x="-33338" y="684371"/>
            <a:ext cx="182880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spc="177" dirty="0">
                <a:latin typeface="Oswald Bold"/>
              </a:rPr>
              <a:t>GIVE AWAY EXPERIENCES</a:t>
            </a:r>
            <a:endParaRPr lang="en-US" sz="9600" spc="177" dirty="0">
              <a:solidFill>
                <a:srgbClr val="F62A3C"/>
              </a:solidFill>
              <a:latin typeface="Oswald Bold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4BC75D2-5389-2C45-E846-43EBEBBE7AB1}"/>
              </a:ext>
            </a:extLst>
          </p:cNvPr>
          <p:cNvSpPr txBox="1"/>
          <p:nvPr/>
        </p:nvSpPr>
        <p:spPr>
          <a:xfrm>
            <a:off x="762000" y="7734300"/>
            <a:ext cx="16916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177" dirty="0">
                <a:latin typeface="Oswald Bold"/>
              </a:rPr>
              <a:t>‘Experience’ Giveaways Lead to Conversion 8x vs. Swag  (BUT LOWER SUBMISSION RATE…So less wasted time!)</a:t>
            </a:r>
            <a:endParaRPr lang="en-US" sz="5400" spc="177" dirty="0">
              <a:solidFill>
                <a:srgbClr val="F62A3C"/>
              </a:solidFill>
              <a:latin typeface="Oswald Bold"/>
            </a:endParaRPr>
          </a:p>
        </p:txBody>
      </p:sp>
    </p:spTree>
    <p:extLst>
      <p:ext uri="{BB962C8B-B14F-4D97-AF65-F5344CB8AC3E}">
        <p14:creationId xmlns:p14="http://schemas.microsoft.com/office/powerpoint/2010/main" val="211356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8F6A5-1CA2-A5EC-DB33-6B2D28B4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527" y="955972"/>
            <a:ext cx="7471582" cy="837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10C2E-CFCB-43AE-17B2-4565D9F694E7}"/>
              </a:ext>
            </a:extLst>
          </p:cNvPr>
          <p:cNvSpPr txBox="1"/>
          <p:nvPr/>
        </p:nvSpPr>
        <p:spPr>
          <a:xfrm>
            <a:off x="674891" y="1409700"/>
            <a:ext cx="9071782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THIS IS THE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FF0000"/>
                </a:solidFill>
                <a:latin typeface="Oswald Bold"/>
              </a:rPr>
              <a:t>MOST IMPORTANT EMAIL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YOU WILL EVER SEND THIS PERSON…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endParaRPr lang="en-US" sz="8000" spc="145" dirty="0">
              <a:solidFill>
                <a:srgbClr val="000000"/>
              </a:solidFill>
              <a:latin typeface="Oswald Bold"/>
            </a:endParaRP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IT IS NOT A ‘RECEIPT’</a:t>
            </a:r>
          </a:p>
        </p:txBody>
      </p:sp>
    </p:spTree>
    <p:extLst>
      <p:ext uri="{BB962C8B-B14F-4D97-AF65-F5344CB8AC3E}">
        <p14:creationId xmlns:p14="http://schemas.microsoft.com/office/powerpoint/2010/main" val="259879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8F6A5-1CA2-A5EC-DB33-6B2D28B4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527" y="955972"/>
            <a:ext cx="7471582" cy="837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10C2E-CFCB-43AE-17B2-4565D9F694E7}"/>
              </a:ext>
            </a:extLst>
          </p:cNvPr>
          <p:cNvSpPr txBox="1"/>
          <p:nvPr/>
        </p:nvSpPr>
        <p:spPr>
          <a:xfrm>
            <a:off x="674891" y="1409700"/>
            <a:ext cx="9071782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THIS IS THE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FF0000"/>
                </a:solidFill>
                <a:latin typeface="Oswald Bold"/>
              </a:rPr>
              <a:t>MOST IMPORTANT EMAIL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YOU WILL EVER SEND THIS PERON…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endParaRPr lang="en-US" sz="8000" spc="145" dirty="0">
              <a:solidFill>
                <a:srgbClr val="000000"/>
              </a:solidFill>
              <a:latin typeface="Oswald Bold"/>
            </a:endParaRP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IT IS NOT A ‘RECEIPT’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307BD-1D77-EC24-26EC-4879F392A36D}"/>
              </a:ext>
            </a:extLst>
          </p:cNvPr>
          <p:cNvSpPr txBox="1"/>
          <p:nvPr/>
        </p:nvSpPr>
        <p:spPr>
          <a:xfrm>
            <a:off x="3856501" y="2789009"/>
            <a:ext cx="12202909" cy="47089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GETTING FIRST EMAIL SENT TO NEW CONTACT OPENED WILL INCREASE THE LIKELIHOOD OF STAYING IN THAT PERSON'S INBOX BY OVER 80%</a:t>
            </a:r>
          </a:p>
        </p:txBody>
      </p:sp>
    </p:spTree>
    <p:extLst>
      <p:ext uri="{BB962C8B-B14F-4D97-AF65-F5344CB8AC3E}">
        <p14:creationId xmlns:p14="http://schemas.microsoft.com/office/powerpoint/2010/main" val="179507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8F6A5-1CA2-A5EC-DB33-6B2D28B4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527" y="955972"/>
            <a:ext cx="7471582" cy="837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10C2E-CFCB-43AE-17B2-4565D9F694E7}"/>
              </a:ext>
            </a:extLst>
          </p:cNvPr>
          <p:cNvSpPr txBox="1"/>
          <p:nvPr/>
        </p:nvSpPr>
        <p:spPr>
          <a:xfrm>
            <a:off x="674891" y="1409700"/>
            <a:ext cx="9071782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THIS IS THE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FF0000"/>
                </a:solidFill>
                <a:latin typeface="Oswald Bold"/>
              </a:rPr>
              <a:t>MOST IMPORTANT EMAIL 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YOU WILL EVER SEND THIS PERON…</a:t>
            </a:r>
          </a:p>
          <a:p>
            <a:pPr algn="ctr">
              <a:lnSpc>
                <a:spcPts val="7990"/>
              </a:lnSpc>
              <a:spcBef>
                <a:spcPct val="0"/>
              </a:spcBef>
            </a:pPr>
            <a:endParaRPr lang="en-US" sz="8000" spc="145" dirty="0">
              <a:solidFill>
                <a:srgbClr val="000000"/>
              </a:solidFill>
              <a:latin typeface="Oswald Bold"/>
            </a:endParaRPr>
          </a:p>
          <a:p>
            <a:pPr algn="ctr">
              <a:lnSpc>
                <a:spcPts val="7990"/>
              </a:lnSpc>
              <a:spcBef>
                <a:spcPct val="0"/>
              </a:spcBef>
            </a:pPr>
            <a:r>
              <a:rPr lang="en-US" sz="8000" spc="145" dirty="0">
                <a:solidFill>
                  <a:srgbClr val="000000"/>
                </a:solidFill>
                <a:latin typeface="Oswald Bold"/>
              </a:rPr>
              <a:t>IT IS NOT A ‘RECEIPT’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307BD-1D77-EC24-26EC-4879F392A36D}"/>
              </a:ext>
            </a:extLst>
          </p:cNvPr>
          <p:cNvSpPr txBox="1"/>
          <p:nvPr/>
        </p:nvSpPr>
        <p:spPr>
          <a:xfrm>
            <a:off x="914400" y="3086100"/>
            <a:ext cx="16459200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 And…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EXCLUSIVE: DesignCon Attendees ONLY…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DesignCon: Just for Attendees…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 Special Guide Inside…</a:t>
            </a:r>
          </a:p>
        </p:txBody>
      </p:sp>
    </p:spTree>
    <p:extLst>
      <p:ext uri="{BB962C8B-B14F-4D97-AF65-F5344CB8AC3E}">
        <p14:creationId xmlns:p14="http://schemas.microsoft.com/office/powerpoint/2010/main" val="201165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F2E4D-1D44-82A6-FD51-09524AD6D8DA}"/>
              </a:ext>
            </a:extLst>
          </p:cNvPr>
          <p:cNvSpPr txBox="1"/>
          <p:nvPr/>
        </p:nvSpPr>
        <p:spPr>
          <a:xfrm>
            <a:off x="736388" y="667032"/>
            <a:ext cx="1681522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NAME PERSONALIZATION:</a:t>
            </a:r>
          </a:p>
          <a:p>
            <a:r>
              <a:rPr lang="en-US" sz="6000" dirty="0">
                <a:solidFill>
                  <a:srgbClr val="22222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“For the first time in the history of our Email Benchmarks report, we’re seeing that personalized emails USING FIRST NAME IN SUBJECT LINE perform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WORSE than generic ones</a:t>
            </a:r>
            <a:r>
              <a:rPr lang="en-US" sz="6000" dirty="0">
                <a:solidFill>
                  <a:srgbClr val="222222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. And this applies to opens, clicks, and even unsubscribes.</a:t>
            </a:r>
            <a:endParaRPr lang="en-US" sz="6000" dirty="0">
              <a:solidFill>
                <a:schemeClr val="accent4">
                  <a:lumMod val="60000"/>
                  <a:lumOff val="4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563C2-DF6E-9802-5BA1-B522933DC2C1}"/>
              </a:ext>
            </a:extLst>
          </p:cNvPr>
          <p:cNvSpPr txBox="1"/>
          <p:nvPr/>
        </p:nvSpPr>
        <p:spPr>
          <a:xfrm>
            <a:off x="11734800" y="9871504"/>
            <a:ext cx="7211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rPr>
              <a:t>Source: GetResponse Email Benchmark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6DB11-EF00-E2D5-667B-56F53257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0" y="8572500"/>
            <a:ext cx="3481778" cy="80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E49FC-3A1D-4B7D-F52C-5968683A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1" y="7555366"/>
            <a:ext cx="7361106" cy="234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2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600" y="1638300"/>
            <a:ext cx="18288000" cy="578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spc="238" dirty="0">
                <a:solidFill>
                  <a:schemeClr val="bg1">
                    <a:lumMod val="50000"/>
                  </a:schemeClr>
                </a:solidFill>
                <a:latin typeface="Oswald Bold"/>
              </a:rPr>
              <a:t>SUBJECT LINE:</a:t>
            </a:r>
          </a:p>
          <a:p>
            <a:endParaRPr lang="en-US" sz="9600" spc="238" dirty="0">
              <a:solidFill>
                <a:schemeClr val="bg1">
                  <a:lumMod val="50000"/>
                </a:schemeClr>
              </a:solidFill>
              <a:latin typeface="Oswald Bold"/>
            </a:endParaRPr>
          </a:p>
          <a:p>
            <a:r>
              <a:rPr lang="en-US" sz="8800" spc="238" dirty="0">
                <a:latin typeface="Oswald Bold"/>
              </a:rPr>
              <a:t>Ford Motor needs to avoid this…</a:t>
            </a:r>
          </a:p>
          <a:p>
            <a:endParaRPr lang="en-US" sz="9600" spc="238" dirty="0">
              <a:latin typeface="Oswald Bold"/>
            </a:endParaRPr>
          </a:p>
        </p:txBody>
      </p:sp>
    </p:spTree>
    <p:extLst>
      <p:ext uri="{BB962C8B-B14F-4D97-AF65-F5344CB8AC3E}">
        <p14:creationId xmlns:p14="http://schemas.microsoft.com/office/powerpoint/2010/main" val="3230284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3119" y="2019300"/>
            <a:ext cx="17041761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spc="238" dirty="0">
                <a:solidFill>
                  <a:schemeClr val="bg1">
                    <a:lumMod val="50000"/>
                  </a:schemeClr>
                </a:solidFill>
                <a:latin typeface="Oswald Bold"/>
              </a:rPr>
              <a:t>SUBJECT LINE:</a:t>
            </a:r>
          </a:p>
          <a:p>
            <a:endParaRPr lang="en-US" sz="8800" spc="238" dirty="0">
              <a:solidFill>
                <a:schemeClr val="bg1">
                  <a:lumMod val="50000"/>
                </a:schemeClr>
              </a:solidFill>
              <a:latin typeface="Oswald Bold"/>
            </a:endParaRPr>
          </a:p>
          <a:p>
            <a:r>
              <a:rPr lang="en-US" sz="8800" spc="238" dirty="0">
                <a:latin typeface="Oswald Bold"/>
              </a:rPr>
              <a:t>Only for TOP Manufacturing Pros…</a:t>
            </a:r>
          </a:p>
          <a:p>
            <a:endParaRPr lang="en-US" sz="9600" spc="238" dirty="0">
              <a:latin typeface="Oswald Bold"/>
            </a:endParaRPr>
          </a:p>
        </p:txBody>
      </p:sp>
    </p:spTree>
    <p:extLst>
      <p:ext uri="{BB962C8B-B14F-4D97-AF65-F5344CB8AC3E}">
        <p14:creationId xmlns:p14="http://schemas.microsoft.com/office/powerpoint/2010/main" val="374968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55F61-3D27-25F1-E155-1CFD224D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52500"/>
            <a:ext cx="16078200" cy="85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2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0" y="1943100"/>
            <a:ext cx="18288000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spc="177" dirty="0">
                <a:solidFill>
                  <a:srgbClr val="FDFDFD"/>
                </a:solidFill>
                <a:latin typeface="Oswald Bold"/>
              </a:rPr>
              <a:t>MYTH:</a:t>
            </a:r>
          </a:p>
          <a:p>
            <a:endParaRPr lang="en-US" sz="9600" spc="177" dirty="0">
              <a:solidFill>
                <a:srgbClr val="FDFDFD"/>
              </a:solidFill>
              <a:latin typeface="Oswald Bold"/>
            </a:endParaRPr>
          </a:p>
          <a:p>
            <a:r>
              <a:rPr lang="en-US" sz="9600" spc="177" dirty="0">
                <a:solidFill>
                  <a:srgbClr val="FDFDFD"/>
                </a:solidFill>
                <a:latin typeface="Oswald Bold"/>
              </a:rPr>
              <a:t>WE ARE SENDING TOO MUCH…</a:t>
            </a:r>
          </a:p>
        </p:txBody>
      </p:sp>
    </p:spTree>
    <p:extLst>
      <p:ext uri="{BB962C8B-B14F-4D97-AF65-F5344CB8AC3E}">
        <p14:creationId xmlns:p14="http://schemas.microsoft.com/office/powerpoint/2010/main" val="102263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9" y="6763488"/>
            <a:ext cx="17312866" cy="2583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829" y="9182100"/>
            <a:ext cx="6248942" cy="73158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7"/>
          <p:cNvSpPr txBox="1"/>
          <p:nvPr/>
        </p:nvSpPr>
        <p:spPr>
          <a:xfrm>
            <a:off x="118953" y="975076"/>
            <a:ext cx="18050058" cy="8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700"/>
              </a:lnSpc>
              <a:defRPr sz="8000" b="1" spc="220">
                <a:solidFill>
                  <a:srgbClr val="FCFAF4"/>
                </a:solidFill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r>
              <a:rPr dirty="0"/>
              <a:t>WHERE DO MY TRENDS COME FROM?</a:t>
            </a:r>
          </a:p>
        </p:txBody>
      </p:sp>
      <p:pic>
        <p:nvPicPr>
          <p:cNvPr id="130" name="Picture 2" descr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763368"/>
            <a:ext cx="8915400" cy="5321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9200" y="1104900"/>
            <a:ext cx="18288000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600" spc="177" dirty="0">
                <a:solidFill>
                  <a:srgbClr val="FDFDFD"/>
                </a:solidFill>
                <a:latin typeface="Oswald Bold"/>
              </a:rPr>
              <a:t>NOPE…</a:t>
            </a:r>
          </a:p>
          <a:p>
            <a:endParaRPr lang="en-US" sz="9600" spc="177" dirty="0">
              <a:solidFill>
                <a:srgbClr val="FDFDFD"/>
              </a:solidFill>
              <a:latin typeface="Oswald Bold"/>
            </a:endParaRPr>
          </a:p>
          <a:p>
            <a:r>
              <a:rPr lang="en-US" sz="9600" spc="177" dirty="0">
                <a:solidFill>
                  <a:srgbClr val="FDFDFD"/>
                </a:solidFill>
                <a:latin typeface="Oswald Bold"/>
              </a:rPr>
              <a:t>YOU NEED TO SEND A LOT.</a:t>
            </a:r>
          </a:p>
          <a:p>
            <a:endParaRPr lang="en-US" sz="9600" spc="177" dirty="0">
              <a:solidFill>
                <a:srgbClr val="FDFDFD"/>
              </a:solidFill>
              <a:latin typeface="Oswald Bold"/>
            </a:endParaRPr>
          </a:p>
          <a:p>
            <a:r>
              <a:rPr lang="en-US" sz="9600" spc="177" dirty="0">
                <a:solidFill>
                  <a:srgbClr val="FDFDFD"/>
                </a:solidFill>
                <a:latin typeface="Oswald Bold"/>
              </a:rPr>
              <a:t>BUT YOU HAVE AN AGENDA…</a:t>
            </a:r>
          </a:p>
        </p:txBody>
      </p:sp>
    </p:spTree>
    <p:extLst>
      <p:ext uri="{BB962C8B-B14F-4D97-AF65-F5344CB8AC3E}">
        <p14:creationId xmlns:p14="http://schemas.microsoft.com/office/powerpoint/2010/main" val="3307313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7800" y="2247900"/>
            <a:ext cx="16230600" cy="8848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spc="-404" dirty="0">
                <a:solidFill>
                  <a:srgbClr val="1570FF"/>
                </a:solidFill>
                <a:latin typeface="Oswald Bold" panose="00000800000000000000" charset="0"/>
              </a:rPr>
              <a:t>Become a valuable resource, a thought leader…USEFUL!</a:t>
            </a:r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pPr algn="l"/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70694" y="10106134"/>
            <a:ext cx="4917306" cy="18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59"/>
              </a:lnSpc>
              <a:spcBef>
                <a:spcPct val="0"/>
              </a:spcBef>
            </a:pPr>
            <a:r>
              <a:rPr lang="en-US" sz="1042" dirty="0">
                <a:solidFill>
                  <a:srgbClr val="737373"/>
                </a:solidFill>
                <a:latin typeface="Code Pro"/>
              </a:rPr>
              <a:t>SOURCE: Worldata Research Response Rate Campaign Aggregate 2023</a:t>
            </a:r>
          </a:p>
        </p:txBody>
      </p:sp>
    </p:spTree>
    <p:extLst>
      <p:ext uri="{BB962C8B-B14F-4D97-AF65-F5344CB8AC3E}">
        <p14:creationId xmlns:p14="http://schemas.microsoft.com/office/powerpoint/2010/main" val="2316726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6B0A08C-23AC-065D-4154-DC3BBD68F06D}"/>
              </a:ext>
            </a:extLst>
          </p:cNvPr>
          <p:cNvSpPr txBox="1"/>
          <p:nvPr/>
        </p:nvSpPr>
        <p:spPr>
          <a:xfrm>
            <a:off x="76200" y="800100"/>
            <a:ext cx="18288000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177" dirty="0">
                <a:solidFill>
                  <a:srgbClr val="00B0F0"/>
                </a:solidFill>
                <a:latin typeface="Oswald Bold"/>
              </a:rPr>
              <a:t>BUSINESS:</a:t>
            </a:r>
          </a:p>
          <a:p>
            <a:pPr algn="ctr"/>
            <a:r>
              <a:rPr lang="en-US" sz="7200" spc="177" dirty="0">
                <a:latin typeface="Oswald Bold"/>
              </a:rPr>
              <a:t>TOP PERFORMING SCHEDULE:</a:t>
            </a:r>
          </a:p>
          <a:p>
            <a:pPr algn="ctr"/>
            <a:r>
              <a:rPr lang="en-US" sz="7200" spc="177" dirty="0">
                <a:latin typeface="Oswald Bold"/>
              </a:rPr>
              <a:t>3 SENDS OVER 10 DAYS:</a:t>
            </a:r>
          </a:p>
          <a:p>
            <a:pPr algn="ctr"/>
            <a:endParaRPr lang="en-US" sz="7200" spc="177" dirty="0">
              <a:latin typeface="Oswald Bold"/>
            </a:endParaRPr>
          </a:p>
          <a:p>
            <a:pPr algn="ctr"/>
            <a:r>
              <a:rPr lang="en-US" sz="7200" spc="177" dirty="0">
                <a:highlight>
                  <a:srgbClr val="FFFF00"/>
                </a:highlight>
                <a:latin typeface="Oswald Bold"/>
              </a:rPr>
              <a:t>GIVE, GIVE, ASK = </a:t>
            </a:r>
          </a:p>
          <a:p>
            <a:pPr algn="ctr"/>
            <a:r>
              <a:rPr lang="en-US" sz="7200" spc="177" dirty="0">
                <a:solidFill>
                  <a:srgbClr val="F62A3C"/>
                </a:solidFill>
                <a:latin typeface="Oswald Bold"/>
              </a:rPr>
              <a:t>55% HIGHER CLICK-THROUGH RATE ON ‘ASK’ SEND</a:t>
            </a:r>
          </a:p>
        </p:txBody>
      </p:sp>
    </p:spTree>
    <p:extLst>
      <p:ext uri="{BB962C8B-B14F-4D97-AF65-F5344CB8AC3E}">
        <p14:creationId xmlns:p14="http://schemas.microsoft.com/office/powerpoint/2010/main" val="3191305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6B0A08C-23AC-065D-4154-DC3BBD68F06D}"/>
              </a:ext>
            </a:extLst>
          </p:cNvPr>
          <p:cNvSpPr txBox="1"/>
          <p:nvPr/>
        </p:nvSpPr>
        <p:spPr>
          <a:xfrm>
            <a:off x="76200" y="800100"/>
            <a:ext cx="18288000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spc="177" dirty="0">
                <a:solidFill>
                  <a:srgbClr val="DD01B3"/>
                </a:solidFill>
                <a:latin typeface="Oswald Bold"/>
              </a:rPr>
              <a:t>CONSUMER:</a:t>
            </a:r>
          </a:p>
          <a:p>
            <a:pPr algn="ctr"/>
            <a:r>
              <a:rPr lang="en-US" sz="7200" spc="177" dirty="0">
                <a:latin typeface="Oswald Bold"/>
              </a:rPr>
              <a:t>TOP PERFORMING SCHEDULE:</a:t>
            </a:r>
          </a:p>
          <a:p>
            <a:pPr algn="ctr"/>
            <a:r>
              <a:rPr lang="en-US" sz="7200" spc="177" dirty="0">
                <a:latin typeface="Oswald Bold"/>
              </a:rPr>
              <a:t>3 SENDS OVER 7 DAYS:</a:t>
            </a:r>
          </a:p>
          <a:p>
            <a:pPr algn="ctr"/>
            <a:endParaRPr lang="en-US" sz="7200" spc="177" dirty="0">
              <a:latin typeface="Oswald Bold"/>
            </a:endParaRPr>
          </a:p>
          <a:p>
            <a:pPr algn="ctr"/>
            <a:r>
              <a:rPr lang="en-US" sz="7200" spc="177" dirty="0">
                <a:highlight>
                  <a:srgbClr val="FFFF00"/>
                </a:highlight>
                <a:latin typeface="Oswald Bold"/>
              </a:rPr>
              <a:t>ASK, GIVE, ASK = </a:t>
            </a:r>
          </a:p>
          <a:p>
            <a:pPr algn="ctr"/>
            <a:r>
              <a:rPr lang="en-US" sz="7200" spc="177" dirty="0">
                <a:solidFill>
                  <a:srgbClr val="F62A3C"/>
                </a:solidFill>
                <a:latin typeface="Oswald Bold"/>
              </a:rPr>
              <a:t>40% HIGHER CLICK-THROUGH RATE ON ‘ASK’ SEND</a:t>
            </a:r>
          </a:p>
        </p:txBody>
      </p:sp>
    </p:spTree>
    <p:extLst>
      <p:ext uri="{BB962C8B-B14F-4D97-AF65-F5344CB8AC3E}">
        <p14:creationId xmlns:p14="http://schemas.microsoft.com/office/powerpoint/2010/main" val="3900929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87953"/>
            <a:ext cx="18288000" cy="17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</a:pPr>
            <a:r>
              <a:rPr lang="en-US" sz="11913" spc="238" dirty="0">
                <a:solidFill>
                  <a:srgbClr val="FDFDFD"/>
                </a:solidFill>
                <a:latin typeface="Oswald Bold"/>
              </a:rPr>
              <a:t>1ST PERSON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8864" y="2715740"/>
            <a:ext cx="16249194" cy="591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44"/>
              </a:lnSpc>
            </a:pPr>
            <a:r>
              <a:rPr lang="en-US" sz="10585" spc="211" dirty="0">
                <a:latin typeface="Oswald Bold"/>
              </a:rPr>
              <a:t>CALL-TO-ACTION</a:t>
            </a:r>
            <a:r>
              <a:rPr lang="en-US" sz="10585" spc="211" dirty="0">
                <a:solidFill>
                  <a:srgbClr val="FEF430"/>
                </a:solidFill>
                <a:latin typeface="Oswald Bold"/>
              </a:rPr>
              <a:t> </a:t>
            </a:r>
            <a:r>
              <a:rPr lang="en-US" sz="10585" spc="211" dirty="0">
                <a:solidFill>
                  <a:schemeClr val="bg1">
                    <a:lumMod val="95000"/>
                  </a:schemeClr>
                </a:solidFill>
                <a:latin typeface="Oswald Bold"/>
              </a:rPr>
              <a:t>BUTTONS WRITTEN IN 1ST PERSON INCREASE CLICK-THROUGH RATE BY 28%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2CBD8-DD96-1DBE-7E51-1D00F181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800" y="731423"/>
            <a:ext cx="1524132" cy="10135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4189452" y="235606"/>
            <a:ext cx="18288000" cy="170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</a:pPr>
            <a:r>
              <a:rPr lang="en-US" sz="11913" spc="238" dirty="0">
                <a:solidFill>
                  <a:srgbClr val="FDFDFD"/>
                </a:solidFill>
                <a:latin typeface="Oswald Bold"/>
              </a:rPr>
              <a:t>1ST PERSON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09096" y="264396"/>
            <a:ext cx="8378904" cy="977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START MY FREE TRIAL NOW!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GET MY EXCLUSIVE DISCOUNT!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CLAIM MY SPOT TODAY!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DOWNLOAD MY EBOOK INSTANTLY!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UNLOCK MY SAVINGS!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SEND ME THE SAMPLE!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RESERVE MY SEAT!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SHOW ME THE DEALS!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GIVE ME ACCESS!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I WANT IN! 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SEND ME THE GUIDE NOW!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START MY JOURNEY!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COUNT ME IN!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SEND ME THE COUPON!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GIVE ME THE INSIGHTS!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GIVE ME THE DISCOUNT CODE!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SHOW ME THE EXCLUSIVE CONTENT!</a:t>
            </a:r>
          </a:p>
          <a:p>
            <a:pPr marL="804369" lvl="1" indent="-402184">
              <a:lnSpc>
                <a:spcPts val="4284"/>
              </a:lnSpc>
              <a:buFont typeface="Arial"/>
              <a:buChar char="•"/>
            </a:pPr>
            <a:r>
              <a:rPr lang="en-US" sz="3725" spc="74" dirty="0">
                <a:solidFill>
                  <a:srgbClr val="010D27"/>
                </a:solidFill>
                <a:latin typeface="Oswald Bold"/>
              </a:rPr>
              <a:t>LET ME START SAVING!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3C64F-4B18-D695-9928-0EDA7B4D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52700"/>
            <a:ext cx="8398425" cy="58294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A81AA-1AFD-261A-64CC-25711AB43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62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64E1D12-232D-7B66-443C-C58907B7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77" y="2307242"/>
            <a:ext cx="8034447" cy="1984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E4A65-7134-9DDB-82AD-640F1FC415C2}"/>
              </a:ext>
            </a:extLst>
          </p:cNvPr>
          <p:cNvSpPr txBox="1"/>
          <p:nvPr/>
        </p:nvSpPr>
        <p:spPr>
          <a:xfrm>
            <a:off x="824480" y="759381"/>
            <a:ext cx="16925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ED378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Jay’s Session Rating!  </a:t>
            </a:r>
          </a:p>
        </p:txBody>
      </p:sp>
      <p:pic>
        <p:nvPicPr>
          <p:cNvPr id="2050" name="Picture 2" descr="Frustrated The Office GIF">
            <a:extLst>
              <a:ext uri="{FF2B5EF4-FFF2-40B4-BE49-F238E27FC236}">
                <a16:creationId xmlns:a16="http://schemas.microsoft.com/office/drawing/2014/main" id="{86520D3C-41EE-903E-2684-7DD0219E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31" y="4543354"/>
            <a:ext cx="4666338" cy="516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E3A71-D012-B5B4-E627-E6064ED4F0F7}"/>
              </a:ext>
            </a:extLst>
          </p:cNvPr>
          <p:cNvSpPr txBox="1"/>
          <p:nvPr/>
        </p:nvSpPr>
        <p:spPr>
          <a:xfrm>
            <a:off x="9394167" y="9759818"/>
            <a:ext cx="285965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</a:rPr>
              <a:t>Source: GIPHY</a:t>
            </a:r>
          </a:p>
        </p:txBody>
      </p:sp>
    </p:spTree>
    <p:extLst>
      <p:ext uri="{BB962C8B-B14F-4D97-AF65-F5344CB8AC3E}">
        <p14:creationId xmlns:p14="http://schemas.microsoft.com/office/powerpoint/2010/main" val="205462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94FAEC-3C00-E8AE-861E-E0609F51FADF}"/>
              </a:ext>
            </a:extLst>
          </p:cNvPr>
          <p:cNvSpPr txBox="1"/>
          <p:nvPr/>
        </p:nvSpPr>
        <p:spPr>
          <a:xfrm>
            <a:off x="6705600" y="647700"/>
            <a:ext cx="13106400" cy="831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"Transformed my business overnight! 🚀 - CEO's testimonial"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"Saved us time and money! 💰 - Happy Customer"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"Revolutionized our workflow! ⚡ - Satisfied Client"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"The secret to our success! 🔑 - Raving Review"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"Doubled our ROI in weeks! 💼 - Client Testimonial"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"Unmatched quality and service! 👌 - Impressed Customer"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"Exceeded all expectations! 🌟 - Thrilled Client"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"Game-changer for our industry! 🎮 - Happy User"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"Best investment we ever made! 💡 - Client Feedback"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"Achieved results beyond belief! 🎉 - Delighted Customer"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F25C455-CE8C-FBF4-B046-617DBAA18DC7}"/>
              </a:ext>
            </a:extLst>
          </p:cNvPr>
          <p:cNvSpPr txBox="1"/>
          <p:nvPr/>
        </p:nvSpPr>
        <p:spPr>
          <a:xfrm>
            <a:off x="228600" y="876300"/>
            <a:ext cx="7010400" cy="13065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spc="-404" dirty="0">
                <a:solidFill>
                  <a:srgbClr val="1570FF"/>
                </a:solidFill>
                <a:latin typeface="Oswald Bold" panose="00000800000000000000" charset="0"/>
              </a:rPr>
              <a:t>SUBJECT LINES:</a:t>
            </a:r>
          </a:p>
          <a:p>
            <a:r>
              <a:rPr lang="en-US" sz="7200" spc="-404" dirty="0">
                <a:solidFill>
                  <a:srgbClr val="1570FF"/>
                </a:solidFill>
                <a:latin typeface="Oswald Bold" panose="00000800000000000000" charset="0"/>
              </a:rPr>
              <a:t>TESTIMONIAL SUBJECT LINES IN OUTREACH EMAILS:</a:t>
            </a:r>
          </a:p>
          <a:p>
            <a:endParaRPr lang="en-US" sz="7200" spc="-404" dirty="0">
              <a:solidFill>
                <a:srgbClr val="1570FF"/>
              </a:solidFill>
              <a:latin typeface="Oswald Bold" panose="00000800000000000000" charset="0"/>
            </a:endParaRPr>
          </a:p>
          <a:p>
            <a:r>
              <a:rPr lang="en-US" sz="7200" spc="-404" dirty="0">
                <a:latin typeface="Oswald Bold" panose="00000800000000000000" charset="0"/>
              </a:rPr>
              <a:t>INCREASE OPEN RATES 22%</a:t>
            </a:r>
          </a:p>
          <a:p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  <a:p>
            <a:pPr algn="l"/>
            <a:endParaRPr lang="en-US" sz="11500" spc="-404" dirty="0">
              <a:solidFill>
                <a:srgbClr val="000000"/>
              </a:solidFill>
              <a:latin typeface="Oswald Bold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53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5F23C-0006-FC96-14FA-6865196B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593" y="3109840"/>
            <a:ext cx="7447745" cy="690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A334245-DD6F-1C22-4339-DFDF85496C25}"/>
              </a:ext>
            </a:extLst>
          </p:cNvPr>
          <p:cNvSpPr/>
          <p:nvPr/>
        </p:nvSpPr>
        <p:spPr>
          <a:xfrm>
            <a:off x="8778220" y="8382763"/>
            <a:ext cx="8682488" cy="8410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647CD-A331-DF47-3491-32A93B2DD49E}"/>
              </a:ext>
            </a:extLst>
          </p:cNvPr>
          <p:cNvSpPr txBox="1"/>
          <p:nvPr/>
        </p:nvSpPr>
        <p:spPr>
          <a:xfrm>
            <a:off x="681227" y="142928"/>
            <a:ext cx="16925543" cy="3831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100" b="1" dirty="0">
                <a:latin typeface="Oswald Bold" panose="020B0604020202020204" charset="0"/>
                <a:ea typeface="Roboto" panose="02000000000000000000" pitchFamily="2" charset="0"/>
              </a:rPr>
              <a:t>Destination Pages That Have Client Testimonials Have Increased Conversion Rates:</a:t>
            </a:r>
            <a:endParaRPr lang="en-US" sz="8100" b="1" dirty="0">
              <a:solidFill>
                <a:srgbClr val="ED3786"/>
              </a:solidFill>
              <a:latin typeface="Oswald Bold" panose="020B060402020202020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823AD-A58A-FF5A-5DF7-07B0A0CBCB3A}"/>
              </a:ext>
            </a:extLst>
          </p:cNvPr>
          <p:cNvSpPr txBox="1"/>
          <p:nvPr/>
        </p:nvSpPr>
        <p:spPr>
          <a:xfrm>
            <a:off x="1444664" y="5143500"/>
            <a:ext cx="6778487" cy="1754326"/>
          </a:xfrm>
          <a:prstGeom prst="rect">
            <a:avLst/>
          </a:prstGeom>
          <a:solidFill>
            <a:srgbClr val="40AE82"/>
          </a:solidFill>
        </p:spPr>
        <p:txBody>
          <a:bodyPr wrap="square">
            <a:spAutoFit/>
          </a:bodyPr>
          <a:lstStyle/>
          <a:p>
            <a:pPr algn="ctr" fontAlgn="auto"/>
            <a:r>
              <a:rPr lang="en-US" sz="5400" b="1" dirty="0">
                <a:solidFill>
                  <a:schemeClr val="bg1"/>
                </a:solidFill>
                <a:latin typeface="Oswald Bold" panose="020B0604020202020204" charset="0"/>
                <a:ea typeface="Roboto Medium" panose="02000000000000000000" pitchFamily="2" charset="0"/>
              </a:rPr>
              <a:t>Consumer = UP 22%</a:t>
            </a:r>
          </a:p>
          <a:p>
            <a:pPr algn="ctr" fontAlgn="auto"/>
            <a:r>
              <a:rPr lang="en-US" sz="5400" b="1" dirty="0">
                <a:solidFill>
                  <a:schemeClr val="bg1"/>
                </a:solidFill>
                <a:latin typeface="Oswald Bold" panose="020B0604020202020204" charset="0"/>
                <a:ea typeface="Roboto Medium" panose="02000000000000000000" pitchFamily="2" charset="0"/>
              </a:rPr>
              <a:t>Business = UP 27%</a:t>
            </a:r>
          </a:p>
        </p:txBody>
      </p:sp>
    </p:spTree>
    <p:extLst>
      <p:ext uri="{BB962C8B-B14F-4D97-AF65-F5344CB8AC3E}">
        <p14:creationId xmlns:p14="http://schemas.microsoft.com/office/powerpoint/2010/main" val="270891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8B555E-0C2A-1C12-F991-F3A2A861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74A8187-A729-8FD7-BC1C-2E5F8FFD5616}"/>
              </a:ext>
            </a:extLst>
          </p:cNvPr>
          <p:cNvSpPr txBox="1"/>
          <p:nvPr/>
        </p:nvSpPr>
        <p:spPr>
          <a:xfrm>
            <a:off x="0" y="3695700"/>
            <a:ext cx="18288000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spc="177" dirty="0">
                <a:solidFill>
                  <a:srgbClr val="FDFDFD"/>
                </a:solidFill>
                <a:latin typeface="Oswald Bold"/>
              </a:rPr>
              <a:t>TITLE &gt; CONTENT</a:t>
            </a:r>
          </a:p>
        </p:txBody>
      </p:sp>
    </p:spTree>
    <p:extLst>
      <p:ext uri="{BB962C8B-B14F-4D97-AF65-F5344CB8AC3E}">
        <p14:creationId xmlns:p14="http://schemas.microsoft.com/office/powerpoint/2010/main" val="2751044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07318"/>
            <a:ext cx="182880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spc="208" dirty="0">
                <a:solidFill>
                  <a:srgbClr val="0070C0"/>
                </a:solidFill>
                <a:latin typeface="Oswald Bold"/>
              </a:rPr>
              <a:t>PAUSE FOR SUPER EASY TIP:</a:t>
            </a:r>
          </a:p>
          <a:p>
            <a:pPr algn="ctr">
              <a:spcBef>
                <a:spcPct val="0"/>
              </a:spcBef>
            </a:pPr>
            <a:endParaRPr lang="en-US" sz="9600" b="1" spc="208" dirty="0">
              <a:latin typeface="Oswald Bold"/>
            </a:endParaRPr>
          </a:p>
          <a:p>
            <a:pPr algn="ctr">
              <a:spcBef>
                <a:spcPct val="0"/>
              </a:spcBef>
            </a:pPr>
            <a:r>
              <a:rPr lang="en-US" sz="9600" b="1" spc="208" dirty="0">
                <a:latin typeface="Oswald Bold"/>
              </a:rPr>
              <a:t>INSTANTLY FIND THE BEST CONTACTS…</a:t>
            </a:r>
            <a:endParaRPr lang="en-US" sz="6600" b="1" spc="208" dirty="0">
              <a:latin typeface="Oswald Bold"/>
            </a:endParaRPr>
          </a:p>
        </p:txBody>
      </p:sp>
    </p:spTree>
    <p:extLst>
      <p:ext uri="{BB962C8B-B14F-4D97-AF65-F5344CB8AC3E}">
        <p14:creationId xmlns:p14="http://schemas.microsoft.com/office/powerpoint/2010/main" val="797185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07318"/>
            <a:ext cx="18288000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spc="208" dirty="0">
                <a:solidFill>
                  <a:srgbClr val="0070C0"/>
                </a:solidFill>
                <a:latin typeface="Oswald Bold"/>
              </a:rPr>
              <a:t>PAUSE FOR SUPER EASY TIP:</a:t>
            </a:r>
          </a:p>
          <a:p>
            <a:pPr algn="ctr">
              <a:spcBef>
                <a:spcPct val="0"/>
              </a:spcBef>
            </a:pPr>
            <a:endParaRPr lang="en-US" sz="9600" b="1" spc="208" dirty="0">
              <a:latin typeface="Oswald Bold"/>
            </a:endParaRPr>
          </a:p>
          <a:p>
            <a:pPr algn="ctr">
              <a:spcBef>
                <a:spcPct val="0"/>
              </a:spcBef>
            </a:pPr>
            <a:r>
              <a:rPr lang="en-US" sz="9600" b="1" spc="208" dirty="0">
                <a:latin typeface="Oswald Bold"/>
              </a:rPr>
              <a:t>SEND EMAIL THE DAY BEFORE BIG HOLIDAY!! </a:t>
            </a:r>
            <a:endParaRPr lang="en-US" sz="8000" b="1" spc="208" dirty="0">
              <a:latin typeface="Oswald Bold"/>
            </a:endParaRPr>
          </a:p>
          <a:p>
            <a:pPr algn="ctr">
              <a:spcBef>
                <a:spcPct val="0"/>
              </a:spcBef>
            </a:pPr>
            <a:endParaRPr lang="en-US" sz="6000" b="1" spc="208" dirty="0">
              <a:latin typeface="Oswald Bold"/>
            </a:endParaRPr>
          </a:p>
          <a:p>
            <a:pPr algn="ctr">
              <a:spcBef>
                <a:spcPct val="0"/>
              </a:spcBef>
            </a:pPr>
            <a:r>
              <a:rPr lang="en-US" sz="9600" b="1" spc="208" dirty="0">
                <a:latin typeface="Oswald Bold"/>
              </a:rPr>
              <a:t>WHAT???</a:t>
            </a:r>
            <a:endParaRPr lang="en-US" sz="6600" b="1" spc="208" dirty="0">
              <a:latin typeface="Oswald Bold"/>
            </a:endParaRPr>
          </a:p>
        </p:txBody>
      </p:sp>
    </p:spTree>
    <p:extLst>
      <p:ext uri="{BB962C8B-B14F-4D97-AF65-F5344CB8AC3E}">
        <p14:creationId xmlns:p14="http://schemas.microsoft.com/office/powerpoint/2010/main" val="3306935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B4E7F-CC76-795F-3A14-78DB7E7A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76300"/>
            <a:ext cx="10820400" cy="826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F5A7A7-1BA0-A33C-9806-8004A3937E8E}"/>
                  </a:ext>
                </a:extLst>
              </p14:cNvPr>
              <p14:cNvContentPartPr/>
              <p14:nvPr/>
            </p14:nvContentPartPr>
            <p14:xfrm>
              <a:off x="10323476" y="6399174"/>
              <a:ext cx="183672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F5A7A7-1BA0-A33C-9806-8004A3937E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33476" y="6219534"/>
                <a:ext cx="2016360" cy="42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7390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933700"/>
            <a:ext cx="1828800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177" dirty="0">
                <a:solidFill>
                  <a:srgbClr val="FDFDFD"/>
                </a:solidFill>
                <a:latin typeface="Oswald Bold"/>
              </a:rPr>
              <a:t>STUFF YOU ARE NOT TESTING…YET</a:t>
            </a:r>
          </a:p>
        </p:txBody>
      </p:sp>
    </p:spTree>
    <p:extLst>
      <p:ext uri="{BB962C8B-B14F-4D97-AF65-F5344CB8AC3E}">
        <p14:creationId xmlns:p14="http://schemas.microsoft.com/office/powerpoint/2010/main" val="30303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40879" y="0"/>
            <a:ext cx="7086600" cy="10401300"/>
          </a:xfrm>
          <a:custGeom>
            <a:avLst/>
            <a:gdLst/>
            <a:ahLst/>
            <a:cxnLst/>
            <a:rect l="l" t="t" r="r" b="b"/>
            <a:pathLst>
              <a:path w="6844663" h="10143790">
                <a:moveTo>
                  <a:pt x="0" y="0"/>
                </a:moveTo>
                <a:lnTo>
                  <a:pt x="6844663" y="0"/>
                </a:lnTo>
                <a:lnTo>
                  <a:pt x="6844663" y="10143790"/>
                </a:lnTo>
                <a:lnTo>
                  <a:pt x="0" y="10143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0" y="2866420"/>
            <a:ext cx="11443337" cy="384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9135" spc="182" dirty="0">
                <a:solidFill>
                  <a:srgbClr val="FDFDFD"/>
                </a:solidFill>
                <a:latin typeface="Oswald Bold"/>
              </a:rPr>
              <a:t>LOVE IS BLIND </a:t>
            </a:r>
          </a:p>
          <a:p>
            <a:pPr algn="ctr">
              <a:lnSpc>
                <a:spcPts val="10049"/>
              </a:lnSpc>
            </a:pPr>
            <a:r>
              <a:rPr lang="en-US" sz="9135" spc="182" dirty="0">
                <a:solidFill>
                  <a:srgbClr val="FDFDFD"/>
                </a:solidFill>
                <a:latin typeface="Oswald Bold"/>
              </a:rPr>
              <a:t>IS THE SECRET TO </a:t>
            </a:r>
            <a:r>
              <a:rPr lang="en-US" sz="9135" spc="182" dirty="0">
                <a:solidFill>
                  <a:srgbClr val="FEF430"/>
                </a:solidFill>
                <a:latin typeface="Oswald Bold"/>
              </a:rPr>
              <a:t>EMAIL PERFORMANCE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008" y="2449689"/>
            <a:ext cx="10630053" cy="7548191"/>
          </a:xfrm>
          <a:custGeom>
            <a:avLst/>
            <a:gdLst/>
            <a:ahLst/>
            <a:cxnLst/>
            <a:rect l="l" t="t" r="r" b="b"/>
            <a:pathLst>
              <a:path w="10630053" h="7548191">
                <a:moveTo>
                  <a:pt x="0" y="0"/>
                </a:moveTo>
                <a:lnTo>
                  <a:pt x="10630053" y="0"/>
                </a:lnTo>
                <a:lnTo>
                  <a:pt x="10630053" y="7548191"/>
                </a:lnTo>
                <a:lnTo>
                  <a:pt x="0" y="7548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774591" y="2160569"/>
            <a:ext cx="4869733" cy="8126431"/>
          </a:xfrm>
          <a:custGeom>
            <a:avLst/>
            <a:gdLst/>
            <a:ahLst/>
            <a:cxnLst/>
            <a:rect l="l" t="t" r="r" b="b"/>
            <a:pathLst>
              <a:path w="4869733" h="8126431">
                <a:moveTo>
                  <a:pt x="0" y="0"/>
                </a:moveTo>
                <a:lnTo>
                  <a:pt x="4869733" y="0"/>
                </a:lnTo>
                <a:lnTo>
                  <a:pt x="4869733" y="8126431"/>
                </a:lnTo>
                <a:lnTo>
                  <a:pt x="0" y="812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876662" flipV="1">
            <a:off x="4503212" y="4943138"/>
            <a:ext cx="9190527" cy="3959586"/>
          </a:xfrm>
          <a:custGeom>
            <a:avLst/>
            <a:gdLst/>
            <a:ahLst/>
            <a:cxnLst/>
            <a:rect l="l" t="t" r="r" b="b"/>
            <a:pathLst>
              <a:path w="9190527" h="3959586">
                <a:moveTo>
                  <a:pt x="0" y="3959585"/>
                </a:moveTo>
                <a:lnTo>
                  <a:pt x="9190527" y="3959585"/>
                </a:lnTo>
                <a:lnTo>
                  <a:pt x="9190527" y="0"/>
                </a:lnTo>
                <a:lnTo>
                  <a:pt x="0" y="0"/>
                </a:lnTo>
                <a:lnTo>
                  <a:pt x="0" y="395958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0" y="361205"/>
            <a:ext cx="18288000" cy="138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4"/>
              </a:lnSpc>
            </a:pPr>
            <a:r>
              <a:rPr lang="en-US" sz="9767" spc="195" dirty="0">
                <a:solidFill>
                  <a:srgbClr val="FDFDFD"/>
                </a:solidFill>
                <a:latin typeface="Oswald Bold"/>
              </a:rPr>
              <a:t>THE WAY EMAIL ‘DATING’ WORKS...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008" y="2449689"/>
            <a:ext cx="10630053" cy="7548191"/>
          </a:xfrm>
          <a:custGeom>
            <a:avLst/>
            <a:gdLst/>
            <a:ahLst/>
            <a:cxnLst/>
            <a:rect l="l" t="t" r="r" b="b"/>
            <a:pathLst>
              <a:path w="10630053" h="7548191">
                <a:moveTo>
                  <a:pt x="0" y="0"/>
                </a:moveTo>
                <a:lnTo>
                  <a:pt x="10630053" y="0"/>
                </a:lnTo>
                <a:lnTo>
                  <a:pt x="10630053" y="7548191"/>
                </a:lnTo>
                <a:lnTo>
                  <a:pt x="0" y="7548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774591" y="2160569"/>
            <a:ext cx="4869733" cy="8126431"/>
          </a:xfrm>
          <a:custGeom>
            <a:avLst/>
            <a:gdLst/>
            <a:ahLst/>
            <a:cxnLst/>
            <a:rect l="l" t="t" r="r" b="b"/>
            <a:pathLst>
              <a:path w="4869733" h="8126431">
                <a:moveTo>
                  <a:pt x="0" y="0"/>
                </a:moveTo>
                <a:lnTo>
                  <a:pt x="4869733" y="0"/>
                </a:lnTo>
                <a:lnTo>
                  <a:pt x="4869733" y="8126431"/>
                </a:lnTo>
                <a:lnTo>
                  <a:pt x="0" y="812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876662" flipV="1">
            <a:off x="4503212" y="4943138"/>
            <a:ext cx="9190527" cy="3959586"/>
          </a:xfrm>
          <a:custGeom>
            <a:avLst/>
            <a:gdLst/>
            <a:ahLst/>
            <a:cxnLst/>
            <a:rect l="l" t="t" r="r" b="b"/>
            <a:pathLst>
              <a:path w="9190527" h="3959586">
                <a:moveTo>
                  <a:pt x="0" y="3959585"/>
                </a:moveTo>
                <a:lnTo>
                  <a:pt x="9190527" y="3959585"/>
                </a:lnTo>
                <a:lnTo>
                  <a:pt x="9190527" y="0"/>
                </a:lnTo>
                <a:lnTo>
                  <a:pt x="0" y="0"/>
                </a:lnTo>
                <a:lnTo>
                  <a:pt x="0" y="395958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3883914" y="-1022279"/>
            <a:ext cx="10975086" cy="12331557"/>
          </a:xfrm>
          <a:custGeom>
            <a:avLst/>
            <a:gdLst/>
            <a:ahLst/>
            <a:cxnLst/>
            <a:rect l="l" t="t" r="r" b="b"/>
            <a:pathLst>
              <a:path w="10975086" h="12331557">
                <a:moveTo>
                  <a:pt x="0" y="0"/>
                </a:moveTo>
                <a:lnTo>
                  <a:pt x="10975086" y="0"/>
                </a:lnTo>
                <a:lnTo>
                  <a:pt x="10975086" y="12331558"/>
                </a:lnTo>
                <a:lnTo>
                  <a:pt x="0" y="123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7308064" y="3357979"/>
            <a:ext cx="4120997" cy="3571042"/>
          </a:xfrm>
          <a:custGeom>
            <a:avLst/>
            <a:gdLst/>
            <a:ahLst/>
            <a:cxnLst/>
            <a:rect l="l" t="t" r="r" b="b"/>
            <a:pathLst>
              <a:path w="4120997" h="3571042">
                <a:moveTo>
                  <a:pt x="0" y="0"/>
                </a:moveTo>
                <a:lnTo>
                  <a:pt x="4120997" y="0"/>
                </a:lnTo>
                <a:lnTo>
                  <a:pt x="4120997" y="3571042"/>
                </a:lnTo>
                <a:lnTo>
                  <a:pt x="0" y="3571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0" y="361205"/>
            <a:ext cx="18288000" cy="138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4"/>
              </a:lnSpc>
            </a:pPr>
            <a:r>
              <a:rPr lang="en-US" sz="9767" spc="195" dirty="0">
                <a:solidFill>
                  <a:srgbClr val="FDFDFD"/>
                </a:solidFill>
                <a:latin typeface="Oswald Bold"/>
              </a:rPr>
              <a:t>THE WAY EMAIL ‘DATING’ WORKS...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277" y="0"/>
            <a:ext cx="9689087" cy="10394766"/>
          </a:xfrm>
          <a:custGeom>
            <a:avLst/>
            <a:gdLst/>
            <a:ahLst/>
            <a:cxnLst/>
            <a:rect l="l" t="t" r="r" b="b"/>
            <a:pathLst>
              <a:path w="9689087" h="10394766">
                <a:moveTo>
                  <a:pt x="0" y="0"/>
                </a:moveTo>
                <a:lnTo>
                  <a:pt x="9689087" y="0"/>
                </a:lnTo>
                <a:lnTo>
                  <a:pt x="9689087" y="10394766"/>
                </a:lnTo>
                <a:lnTo>
                  <a:pt x="0" y="10394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9757908" y="1450173"/>
            <a:ext cx="8126762" cy="514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01"/>
              </a:lnSpc>
            </a:pPr>
            <a:r>
              <a:rPr lang="en-US" sz="9183" spc="183" dirty="0">
                <a:solidFill>
                  <a:srgbClr val="FEF430"/>
                </a:solidFill>
                <a:latin typeface="Oswald Bold"/>
              </a:rPr>
              <a:t>‘REPLY WITH’</a:t>
            </a:r>
            <a:r>
              <a:rPr lang="en-US" sz="9183" spc="183" dirty="0">
                <a:solidFill>
                  <a:srgbClr val="FDFDFD"/>
                </a:solidFill>
                <a:latin typeface="Oswald Bold"/>
              </a:rPr>
              <a:t> = INCREASES RESPONSE RATE OF 400%+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57908" y="7913207"/>
            <a:ext cx="8353675" cy="116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7"/>
              </a:lnSpc>
            </a:pPr>
            <a:r>
              <a:rPr lang="en-US" sz="4125" spc="82" dirty="0">
                <a:solidFill>
                  <a:srgbClr val="FEF430"/>
                </a:solidFill>
                <a:latin typeface="Oswald Bold"/>
              </a:rPr>
              <a:t>EXTRA BONUS:</a:t>
            </a:r>
          </a:p>
          <a:p>
            <a:pPr>
              <a:lnSpc>
                <a:spcPts val="4537"/>
              </a:lnSpc>
            </a:pPr>
            <a:r>
              <a:rPr lang="en-US" sz="4125" spc="82" dirty="0">
                <a:solidFill>
                  <a:srgbClr val="FEF430"/>
                </a:solidFill>
                <a:latin typeface="Oswald Bold"/>
              </a:rPr>
              <a:t>INCREASES INBOXING RATE BY 75%+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727" y="2031927"/>
            <a:ext cx="9382079" cy="6586828"/>
          </a:xfrm>
          <a:custGeom>
            <a:avLst/>
            <a:gdLst/>
            <a:ahLst/>
            <a:cxnLst/>
            <a:rect l="l" t="t" r="r" b="b"/>
            <a:pathLst>
              <a:path w="9382079" h="6586828">
                <a:moveTo>
                  <a:pt x="0" y="0"/>
                </a:moveTo>
                <a:lnTo>
                  <a:pt x="9382079" y="0"/>
                </a:lnTo>
                <a:lnTo>
                  <a:pt x="9382079" y="6586828"/>
                </a:lnTo>
                <a:lnTo>
                  <a:pt x="0" y="658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820882" y="5025519"/>
            <a:ext cx="3916774" cy="3906982"/>
          </a:xfrm>
          <a:custGeom>
            <a:avLst/>
            <a:gdLst/>
            <a:ahLst/>
            <a:cxnLst/>
            <a:rect l="l" t="t" r="r" b="b"/>
            <a:pathLst>
              <a:path w="3916774" h="3906982">
                <a:moveTo>
                  <a:pt x="0" y="0"/>
                </a:moveTo>
                <a:lnTo>
                  <a:pt x="3916774" y="0"/>
                </a:lnTo>
                <a:lnTo>
                  <a:pt x="3916774" y="3906982"/>
                </a:lnTo>
                <a:lnTo>
                  <a:pt x="0" y="3906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3091679" y="334481"/>
            <a:ext cx="488459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7"/>
              </a:lnSpc>
            </a:pPr>
            <a:r>
              <a:rPr lang="en-US" sz="4515" spc="90" dirty="0">
                <a:solidFill>
                  <a:srgbClr val="FEF430"/>
                </a:solidFill>
                <a:latin typeface="Oswald Bold"/>
              </a:rPr>
              <a:t>‘REPLY WITH’</a:t>
            </a:r>
            <a:r>
              <a:rPr lang="en-US" sz="4515" spc="90" dirty="0">
                <a:solidFill>
                  <a:srgbClr val="FDFDFD"/>
                </a:solidFill>
                <a:latin typeface="Oswald Bold"/>
              </a:rPr>
              <a:t> = “GUIDE”</a:t>
            </a:r>
          </a:p>
          <a:p>
            <a:pPr>
              <a:lnSpc>
                <a:spcPts val="4967"/>
              </a:lnSpc>
            </a:pPr>
            <a:r>
              <a:rPr lang="en-US" sz="4515" spc="90" dirty="0">
                <a:solidFill>
                  <a:srgbClr val="FDFDFD"/>
                </a:solidFill>
                <a:latin typeface="Oswald Bold"/>
              </a:rPr>
              <a:t>“DISCOUNT CODE”</a:t>
            </a:r>
          </a:p>
          <a:p>
            <a:pPr>
              <a:lnSpc>
                <a:spcPts val="4967"/>
              </a:lnSpc>
            </a:pPr>
            <a:r>
              <a:rPr lang="en-US" sz="4515" spc="90" dirty="0">
                <a:solidFill>
                  <a:srgbClr val="FDFDFD"/>
                </a:solidFill>
                <a:latin typeface="Oswald Bold"/>
              </a:rPr>
              <a:t>“LINK TO VIDEO”</a:t>
            </a:r>
          </a:p>
          <a:p>
            <a:pPr>
              <a:lnSpc>
                <a:spcPts val="4967"/>
              </a:lnSpc>
            </a:pPr>
            <a:r>
              <a:rPr lang="en-US" sz="4515" spc="90" dirty="0">
                <a:solidFill>
                  <a:srgbClr val="FDFDFD"/>
                </a:solidFill>
                <a:latin typeface="Oswald Bold"/>
              </a:rPr>
              <a:t>“INVITE”</a:t>
            </a:r>
          </a:p>
          <a:p>
            <a:pPr>
              <a:lnSpc>
                <a:spcPts val="4967"/>
              </a:lnSpc>
            </a:pPr>
            <a:r>
              <a:rPr lang="en-US" sz="4515" spc="90" dirty="0">
                <a:solidFill>
                  <a:srgbClr val="FDFDFD"/>
                </a:solidFill>
                <a:latin typeface="Oswald Bold"/>
              </a:rPr>
              <a:t>“YES”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286000" y="382106"/>
            <a:ext cx="18288000" cy="138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4"/>
              </a:lnSpc>
            </a:pPr>
            <a:r>
              <a:rPr lang="en-US" sz="9767" spc="195" dirty="0">
                <a:solidFill>
                  <a:srgbClr val="FDFDFD"/>
                </a:solidFill>
                <a:latin typeface="Oswald Bold"/>
              </a:rPr>
              <a:t>REPLY! </a:t>
            </a:r>
          </a:p>
        </p:txBody>
      </p:sp>
      <p:sp>
        <p:nvSpPr>
          <p:cNvPr id="6" name="Freeform 6"/>
          <p:cNvSpPr/>
          <p:nvPr/>
        </p:nvSpPr>
        <p:spPr>
          <a:xfrm>
            <a:off x="10143644" y="4631808"/>
            <a:ext cx="7115656" cy="5133884"/>
          </a:xfrm>
          <a:custGeom>
            <a:avLst/>
            <a:gdLst/>
            <a:ahLst/>
            <a:cxnLst/>
            <a:rect l="l" t="t" r="r" b="b"/>
            <a:pathLst>
              <a:path w="7115656" h="5133884">
                <a:moveTo>
                  <a:pt x="0" y="0"/>
                </a:moveTo>
                <a:lnTo>
                  <a:pt x="7115656" y="0"/>
                </a:lnTo>
                <a:lnTo>
                  <a:pt x="7115656" y="5133883"/>
                </a:lnTo>
                <a:lnTo>
                  <a:pt x="0" y="5133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174905" y="6380018"/>
            <a:ext cx="3916774" cy="3906982"/>
          </a:xfrm>
          <a:custGeom>
            <a:avLst/>
            <a:gdLst/>
            <a:ahLst/>
            <a:cxnLst/>
            <a:rect l="l" t="t" r="r" b="b"/>
            <a:pathLst>
              <a:path w="3916774" h="3906982">
                <a:moveTo>
                  <a:pt x="0" y="0"/>
                </a:moveTo>
                <a:lnTo>
                  <a:pt x="3916774" y="0"/>
                </a:lnTo>
                <a:lnTo>
                  <a:pt x="3916774" y="3906982"/>
                </a:lnTo>
                <a:lnTo>
                  <a:pt x="0" y="3906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B0DF74-4D40-B45C-FA61-F19C5FF4C987}"/>
              </a:ext>
            </a:extLst>
          </p:cNvPr>
          <p:cNvSpPr txBox="1"/>
          <p:nvPr/>
        </p:nvSpPr>
        <p:spPr>
          <a:xfrm>
            <a:off x="609600" y="647700"/>
            <a:ext cx="16802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901C9"/>
                </a:solidFill>
                <a:latin typeface="Oswald Bold" panose="00000800000000000000" charset="0"/>
              </a:rPr>
              <a:t>ONE MORE THING BEFORE THE FREE STUFF…</a:t>
            </a:r>
            <a:endParaRPr lang="en-US" sz="72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BF66E-BC94-418D-FF30-0D1A07BCF9E8}"/>
              </a:ext>
            </a:extLst>
          </p:cNvPr>
          <p:cNvSpPr txBox="1"/>
          <p:nvPr/>
        </p:nvSpPr>
        <p:spPr>
          <a:xfrm>
            <a:off x="856838" y="3250674"/>
            <a:ext cx="1714021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IF WE ARE NOT CONNECTED ON </a:t>
            </a:r>
            <a:r>
              <a:rPr lang="en-US" sz="6600" dirty="0">
                <a:solidFill>
                  <a:srgbClr val="F901C9"/>
                </a:solidFill>
                <a:latin typeface="Oswald Bold" panose="00000800000000000000" charset="0"/>
              </a:rPr>
              <a:t>LINKEDIN</a:t>
            </a:r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 PLEASE SEND ME A CONNECTION REQUEST!</a:t>
            </a:r>
          </a:p>
          <a:p>
            <a:endParaRPr lang="en-US" sz="6600" dirty="0">
              <a:solidFill>
                <a:schemeClr val="bg1"/>
              </a:solidFill>
              <a:latin typeface="Oswald Bold" panose="00000800000000000000" charset="0"/>
            </a:endParaRPr>
          </a:p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I AM ON </a:t>
            </a:r>
            <a:r>
              <a:rPr lang="en-US" sz="6600" dirty="0">
                <a:solidFill>
                  <a:srgbClr val="F901C9"/>
                </a:solidFill>
                <a:latin typeface="Oswald Bold" panose="00000800000000000000" charset="0"/>
              </a:rPr>
              <a:t>INSTAGRAM</a:t>
            </a:r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: @JAYSCHWEDELSON</a:t>
            </a:r>
          </a:p>
          <a:p>
            <a:endParaRPr lang="en-US" sz="66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0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1FD23-A942-08D5-5676-664D6300F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1446896-D318-6EAD-09DA-B0CE8C6A706B}"/>
              </a:ext>
            </a:extLst>
          </p:cNvPr>
          <p:cNvSpPr txBox="1"/>
          <p:nvPr/>
        </p:nvSpPr>
        <p:spPr>
          <a:xfrm>
            <a:off x="3810000" y="952500"/>
            <a:ext cx="12496800" cy="8185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65" spc="177" dirty="0">
                <a:latin typeface="Oswald Bold"/>
              </a:rPr>
              <a:t>YOU CAN ONLY PICK ONE:</a:t>
            </a:r>
          </a:p>
          <a:p>
            <a:pPr marL="1371600" indent="-1371600" algn="ctr">
              <a:buFont typeface="+mj-lt"/>
              <a:buAutoNum type="arabicPeriod"/>
            </a:pPr>
            <a:endParaRPr lang="en-US" sz="8865" spc="177" dirty="0">
              <a:latin typeface="Oswald Bold"/>
            </a:endParaRPr>
          </a:p>
          <a:p>
            <a:pPr marL="1371600" indent="-1371600">
              <a:buFont typeface="+mj-lt"/>
              <a:buAutoNum type="arabicPeriod"/>
            </a:pPr>
            <a:r>
              <a:rPr lang="en-US" sz="8865" spc="177" dirty="0">
                <a:latin typeface="Oswald Bold"/>
              </a:rPr>
              <a:t>GUIDE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8865" spc="177" dirty="0">
                <a:latin typeface="Oswald Bold"/>
              </a:rPr>
              <a:t>EBOOK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8865" spc="177" dirty="0">
                <a:latin typeface="Oswald Bold"/>
              </a:rPr>
              <a:t>REPORT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8865" spc="177" dirty="0">
                <a:latin typeface="Oswald Bold"/>
              </a:rPr>
              <a:t>WHITEPAPER</a:t>
            </a:r>
          </a:p>
        </p:txBody>
      </p:sp>
    </p:spTree>
    <p:extLst>
      <p:ext uri="{BB962C8B-B14F-4D97-AF65-F5344CB8AC3E}">
        <p14:creationId xmlns:p14="http://schemas.microsoft.com/office/powerpoint/2010/main" val="3840454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262258"/>
            <a:ext cx="16717714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  <a:spcBef>
                <a:spcPct val="0"/>
              </a:spcBef>
            </a:pPr>
            <a:r>
              <a:rPr lang="en-US" sz="9600" spc="192" dirty="0">
                <a:solidFill>
                  <a:srgbClr val="FFFFFF"/>
                </a:solidFill>
                <a:latin typeface="Oswald Bold"/>
              </a:rPr>
              <a:t>OH WAIT...PODCAST REAL QUICK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8E7E28-677C-4F6E-DF1B-1BE659BC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40" y="2487792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9F4AD88-BDFC-10B9-84E4-99C203FE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70" y="4019551"/>
            <a:ext cx="5910262" cy="59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0CB6BC4-EC6C-6C8F-CE3D-0F47F425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9" y="1866900"/>
            <a:ext cx="4762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03987-BA61-623E-FA6A-FFB68552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1560">
            <a:off x="429383" y="5342190"/>
            <a:ext cx="2121230" cy="20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5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9721" y="2933700"/>
            <a:ext cx="9088555" cy="6283778"/>
          </a:xfrm>
          <a:custGeom>
            <a:avLst/>
            <a:gdLst/>
            <a:ahLst/>
            <a:cxnLst/>
            <a:rect l="l" t="t" r="r" b="b"/>
            <a:pathLst>
              <a:path w="9088555" h="6283778">
                <a:moveTo>
                  <a:pt x="0" y="0"/>
                </a:moveTo>
                <a:lnTo>
                  <a:pt x="9088555" y="0"/>
                </a:lnTo>
                <a:lnTo>
                  <a:pt x="9088555" y="6283778"/>
                </a:lnTo>
                <a:lnTo>
                  <a:pt x="0" y="628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419099" y="647700"/>
            <a:ext cx="17449800" cy="1697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79"/>
              </a:lnSpc>
            </a:pPr>
            <a:r>
              <a:rPr lang="en-US" sz="13800" spc="-456" dirty="0">
                <a:solidFill>
                  <a:srgbClr val="000000"/>
                </a:solidFill>
                <a:latin typeface="Arial Black" panose="020B0A04020102020204" pitchFamily="34" charset="0"/>
              </a:rPr>
              <a:t>FREE STUFF!!!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728B-C2ED-5706-286B-192DA6DB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4964"/>
            <a:ext cx="7543800" cy="499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3B225-70BC-61CD-67A8-C729EEC04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9" y="5709579"/>
            <a:ext cx="9448800" cy="424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204F119-C852-1C0B-4905-8232E03DF95A}"/>
              </a:ext>
            </a:extLst>
          </p:cNvPr>
          <p:cNvSpPr txBox="1"/>
          <p:nvPr/>
        </p:nvSpPr>
        <p:spPr>
          <a:xfrm>
            <a:off x="9296400" y="1866900"/>
            <a:ext cx="835367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7"/>
              </a:lnSpc>
            </a:pPr>
            <a:r>
              <a:rPr lang="en-US" sz="4125" spc="82" dirty="0">
                <a:solidFill>
                  <a:srgbClr val="FEF430"/>
                </a:solidFill>
                <a:highlight>
                  <a:srgbClr val="000000"/>
                </a:highlight>
                <a:latin typeface="Oswald Bold"/>
              </a:rPr>
              <a:t>FREE: DeliveredConference.com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A680DCA-C01C-6B46-1B0D-C91BA83B2344}"/>
              </a:ext>
            </a:extLst>
          </p:cNvPr>
          <p:cNvSpPr txBox="1"/>
          <p:nvPr/>
        </p:nvSpPr>
        <p:spPr>
          <a:xfrm>
            <a:off x="10515600" y="7843019"/>
            <a:ext cx="835367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7"/>
              </a:lnSpc>
            </a:pPr>
            <a:r>
              <a:rPr lang="en-US" sz="4125" spc="82" dirty="0">
                <a:solidFill>
                  <a:srgbClr val="FEF430"/>
                </a:solidFill>
                <a:highlight>
                  <a:srgbClr val="000000"/>
                </a:highlight>
                <a:latin typeface="Oswald Bold"/>
              </a:rPr>
              <a:t>FREE: GuruConference.com</a:t>
            </a:r>
          </a:p>
        </p:txBody>
      </p:sp>
    </p:spTree>
    <p:extLst>
      <p:ext uri="{BB962C8B-B14F-4D97-AF65-F5344CB8AC3E}">
        <p14:creationId xmlns:p14="http://schemas.microsoft.com/office/powerpoint/2010/main" val="1408064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B0DF74-4D40-B45C-FA61-F19C5FF4C987}"/>
              </a:ext>
            </a:extLst>
          </p:cNvPr>
          <p:cNvSpPr txBox="1"/>
          <p:nvPr/>
        </p:nvSpPr>
        <p:spPr>
          <a:xfrm>
            <a:off x="621890" y="448240"/>
            <a:ext cx="16802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901C9"/>
                </a:solidFill>
                <a:latin typeface="Oswald Bold" panose="00000800000000000000" charset="0"/>
              </a:rPr>
              <a:t>“SEND ME EVERYTHING!”</a:t>
            </a:r>
            <a:endParaRPr lang="en-US" sz="72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BF66E-BC94-418D-FF30-0D1A07BCF9E8}"/>
              </a:ext>
            </a:extLst>
          </p:cNvPr>
          <p:cNvSpPr txBox="1"/>
          <p:nvPr/>
        </p:nvSpPr>
        <p:spPr>
          <a:xfrm>
            <a:off x="12877800" y="2004179"/>
            <a:ext cx="6019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‘SEND ME EVERYTHING’:</a:t>
            </a:r>
          </a:p>
          <a:p>
            <a:endParaRPr lang="en-US" sz="66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7F549-5AE9-04F0-0C7E-EA918DD83CA9}"/>
              </a:ext>
            </a:extLst>
          </p:cNvPr>
          <p:cNvSpPr txBox="1"/>
          <p:nvPr/>
        </p:nvSpPr>
        <p:spPr>
          <a:xfrm>
            <a:off x="1113908" y="6819900"/>
            <a:ext cx="1680292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solidFill>
                  <a:srgbClr val="F901C9"/>
                </a:solidFill>
                <a:latin typeface="Oswald Bold" panose="00000800000000000000" charset="0"/>
              </a:rPr>
              <a:t>JayS@CorpWD.com</a:t>
            </a:r>
            <a:endParaRPr lang="en-US" sz="115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98B8E-EB16-40C3-CB4F-277E1069D065}"/>
              </a:ext>
            </a:extLst>
          </p:cNvPr>
          <p:cNvSpPr txBox="1"/>
          <p:nvPr/>
        </p:nvSpPr>
        <p:spPr>
          <a:xfrm>
            <a:off x="381000" y="1877854"/>
            <a:ext cx="1093552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SLIDES</a:t>
            </a:r>
          </a:p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NEWSLETTER</a:t>
            </a:r>
          </a:p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GURU CONFERENCE REG</a:t>
            </a:r>
          </a:p>
          <a:p>
            <a:r>
              <a:rPr lang="en-US" sz="6600" dirty="0">
                <a:solidFill>
                  <a:schemeClr val="bg1"/>
                </a:solidFill>
                <a:latin typeface="Oswald Bold" panose="00000800000000000000" charset="0"/>
              </a:rPr>
              <a:t>BEST DAYS EMAIL CALENDAR…</a:t>
            </a:r>
          </a:p>
          <a:p>
            <a:endParaRPr lang="en-US" sz="6600" dirty="0">
              <a:solidFill>
                <a:schemeClr val="bg1"/>
              </a:solidFill>
              <a:latin typeface="Oswald Bold" panose="00000800000000000000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F0AF9322-643C-5310-DC09-C9E92B71C17A}"/>
              </a:ext>
            </a:extLst>
          </p:cNvPr>
          <p:cNvSpPr/>
          <p:nvPr/>
        </p:nvSpPr>
        <p:spPr>
          <a:xfrm rot="18847446">
            <a:off x="10916954" y="4845611"/>
            <a:ext cx="3456045" cy="1306996"/>
          </a:xfrm>
          <a:prstGeom prst="leftArrow">
            <a:avLst/>
          </a:prstGeom>
          <a:solidFill>
            <a:srgbClr val="F901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2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DBECC-60C0-A31F-6E55-42223559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0C5B4C5-DC58-7247-1136-A2811A3865C6}"/>
              </a:ext>
            </a:extLst>
          </p:cNvPr>
          <p:cNvSpPr txBox="1"/>
          <p:nvPr/>
        </p:nvSpPr>
        <p:spPr>
          <a:xfrm>
            <a:off x="2743200" y="909561"/>
            <a:ext cx="12496800" cy="1364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65" spc="177" dirty="0">
                <a:solidFill>
                  <a:schemeClr val="accent6">
                    <a:lumMod val="75000"/>
                  </a:schemeClr>
                </a:solidFill>
                <a:latin typeface="Oswald Bold"/>
              </a:rPr>
              <a:t>EBOOK</a:t>
            </a:r>
            <a:r>
              <a:rPr lang="en-US" sz="8865" spc="177" dirty="0">
                <a:latin typeface="Oswald Bold"/>
              </a:rPr>
              <a:t> VS. </a:t>
            </a:r>
            <a:r>
              <a:rPr lang="en-US" sz="8865" spc="177" dirty="0">
                <a:solidFill>
                  <a:srgbClr val="00B050"/>
                </a:solidFill>
                <a:latin typeface="Oswald Bold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F8538-D007-806C-329D-665215227BA9}"/>
              </a:ext>
            </a:extLst>
          </p:cNvPr>
          <p:cNvSpPr txBox="1"/>
          <p:nvPr/>
        </p:nvSpPr>
        <p:spPr>
          <a:xfrm>
            <a:off x="-76199" y="2705100"/>
            <a:ext cx="1836419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spc="177" dirty="0">
                <a:latin typeface="Oswald Bold"/>
              </a:rPr>
              <a:t>GUIDE = 30% HIGHER DOWNLOAD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F8D09-304F-BDC0-2D3B-9E8181A8C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971" y="4420987"/>
            <a:ext cx="8216057" cy="494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91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0BB4-9D5B-DB5D-B6ED-7BF46B517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05ADBC2-63EF-27A5-E2C4-2A38D41055AD}"/>
              </a:ext>
            </a:extLst>
          </p:cNvPr>
          <p:cNvSpPr txBox="1"/>
          <p:nvPr/>
        </p:nvSpPr>
        <p:spPr>
          <a:xfrm>
            <a:off x="1600200" y="1181100"/>
            <a:ext cx="15011400" cy="1364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65" spc="177" dirty="0">
                <a:solidFill>
                  <a:srgbClr val="7030A0"/>
                </a:solidFill>
                <a:latin typeface="Oswald Bold"/>
              </a:rPr>
              <a:t>CHECKLIST</a:t>
            </a:r>
            <a:r>
              <a:rPr lang="en-US" sz="8865" spc="177" dirty="0">
                <a:latin typeface="Oswald Bold"/>
              </a:rPr>
              <a:t> VS. </a:t>
            </a:r>
            <a:r>
              <a:rPr lang="en-US" sz="8865" spc="177" dirty="0">
                <a:solidFill>
                  <a:srgbClr val="00CC66"/>
                </a:solidFill>
                <a:latin typeface="Oswald Bold"/>
              </a:rPr>
              <a:t>CHEAT SHEET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4E0B2-6D88-DA1B-1832-1867E9053A15}"/>
              </a:ext>
            </a:extLst>
          </p:cNvPr>
          <p:cNvSpPr txBox="1"/>
          <p:nvPr/>
        </p:nvSpPr>
        <p:spPr>
          <a:xfrm>
            <a:off x="-92764" y="3314700"/>
            <a:ext cx="1836419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spc="177" dirty="0">
                <a:latin typeface="Oswald Bold"/>
              </a:rPr>
              <a:t>CHEAT SHEET = 40% HIGHER DOWNLOAD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D0EA1-2A1F-6E3C-23FD-7C00594F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06" y="5143500"/>
            <a:ext cx="12509388" cy="431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00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933700"/>
            <a:ext cx="1828800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177" dirty="0">
                <a:solidFill>
                  <a:srgbClr val="FDFDFD"/>
                </a:solidFill>
                <a:latin typeface="Oswald Bold"/>
              </a:rPr>
              <a:t>STUFF YOU ARE NOT TESTING…YET</a:t>
            </a:r>
          </a:p>
        </p:txBody>
      </p:sp>
    </p:spTree>
    <p:extLst>
      <p:ext uri="{BB962C8B-B14F-4D97-AF65-F5344CB8AC3E}">
        <p14:creationId xmlns:p14="http://schemas.microsoft.com/office/powerpoint/2010/main" val="37330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B555E-0C2A-1C12-F991-F3A2A861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74A8187-A729-8FD7-BC1C-2E5F8FFD5616}"/>
              </a:ext>
            </a:extLst>
          </p:cNvPr>
          <p:cNvSpPr txBox="1"/>
          <p:nvPr/>
        </p:nvSpPr>
        <p:spPr>
          <a:xfrm>
            <a:off x="0" y="266700"/>
            <a:ext cx="18288000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spc="177" dirty="0">
                <a:latin typeface="Oswald Bold"/>
              </a:rPr>
              <a:t>CREATE WEBINAR URGENCY…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BBD4B-DE45-2C4F-67A5-95C6ABA96985}"/>
              </a:ext>
            </a:extLst>
          </p:cNvPr>
          <p:cNvSpPr txBox="1"/>
          <p:nvPr/>
        </p:nvSpPr>
        <p:spPr>
          <a:xfrm>
            <a:off x="1600200" y="3314700"/>
            <a:ext cx="1607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u="sng" dirty="0">
                <a:solidFill>
                  <a:srgbClr val="157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100 to Register Get PITFALL TO AVOID Tip Sheet!</a:t>
            </a:r>
          </a:p>
          <a:p>
            <a:endParaRPr lang="en-US" sz="4800" u="sng" dirty="0">
              <a:solidFill>
                <a:srgbClr val="1570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4800" u="sng" dirty="0">
                <a:solidFill>
                  <a:srgbClr val="157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 First 100 to Register Get ON-DEMAND Access!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54C85-E36C-B101-B36B-6FC82C50B1C6}"/>
              </a:ext>
            </a:extLst>
          </p:cNvPr>
          <p:cNvSpPr txBox="1"/>
          <p:nvPr/>
        </p:nvSpPr>
        <p:spPr>
          <a:xfrm>
            <a:off x="1752600" y="6896100"/>
            <a:ext cx="1458883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pc="238" dirty="0">
                <a:latin typeface="Oswald Bold"/>
              </a:rPr>
              <a:t>‘SPEED TO REGISTER’ INCREASING REGISTRATION RATES BY 40%</a:t>
            </a:r>
          </a:p>
        </p:txBody>
      </p:sp>
    </p:spTree>
    <p:extLst>
      <p:ext uri="{BB962C8B-B14F-4D97-AF65-F5344CB8AC3E}">
        <p14:creationId xmlns:p14="http://schemas.microsoft.com/office/powerpoint/2010/main" val="54284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B555E-0C2A-1C12-F991-F3A2A861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74A8187-A729-8FD7-BC1C-2E5F8FFD5616}"/>
              </a:ext>
            </a:extLst>
          </p:cNvPr>
          <p:cNvSpPr txBox="1"/>
          <p:nvPr/>
        </p:nvSpPr>
        <p:spPr>
          <a:xfrm>
            <a:off x="-152400" y="801588"/>
            <a:ext cx="18288000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spc="177" dirty="0">
                <a:latin typeface="Oswald Bold"/>
              </a:rPr>
              <a:t>BONUS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BBD4B-DE45-2C4F-67A5-95C6ABA96985}"/>
              </a:ext>
            </a:extLst>
          </p:cNvPr>
          <p:cNvSpPr txBox="1"/>
          <p:nvPr/>
        </p:nvSpPr>
        <p:spPr>
          <a:xfrm>
            <a:off x="1600200" y="3314700"/>
            <a:ext cx="1607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u="sng" dirty="0">
                <a:solidFill>
                  <a:srgbClr val="157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 For Attendees: 7 New AI Prompts for Marketers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54C85-E36C-B101-B36B-6FC82C50B1C6}"/>
              </a:ext>
            </a:extLst>
          </p:cNvPr>
          <p:cNvSpPr txBox="1"/>
          <p:nvPr/>
        </p:nvSpPr>
        <p:spPr>
          <a:xfrm>
            <a:off x="1981200" y="5981700"/>
            <a:ext cx="14588836" cy="1938992"/>
          </a:xfrm>
          <a:prstGeom prst="rect">
            <a:avLst/>
          </a:prstGeom>
          <a:solidFill>
            <a:srgbClr val="F901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spc="238" dirty="0">
                <a:latin typeface="Oswald Bold"/>
              </a:rPr>
              <a:t>EXCLUSIVE CONTENT TIED TO ‘SHOW-UP’ INCREASES LIVE ATTENDANCE BY 25+%</a:t>
            </a:r>
          </a:p>
        </p:txBody>
      </p:sp>
    </p:spTree>
    <p:extLst>
      <p:ext uri="{BB962C8B-B14F-4D97-AF65-F5344CB8AC3E}">
        <p14:creationId xmlns:p14="http://schemas.microsoft.com/office/powerpoint/2010/main" val="400817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917</Words>
  <Application>Microsoft Office PowerPoint</Application>
  <PresentationFormat>Custom</PresentationFormat>
  <Paragraphs>166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Code Pro</vt:lpstr>
      <vt:lpstr>Calibri</vt:lpstr>
      <vt:lpstr>Roboto Black</vt:lpstr>
      <vt:lpstr>Oswald Bold</vt:lpstr>
      <vt:lpstr>Arial Black</vt:lpstr>
      <vt:lpstr>Roboto</vt:lpstr>
      <vt:lpstr>Montserrat Classic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B2B Forum</dc:title>
  <dc:creator>Jay Schwedelson</dc:creator>
  <cp:lastModifiedBy>Alyese Walker</cp:lastModifiedBy>
  <cp:revision>11</cp:revision>
  <dcterms:created xsi:type="dcterms:W3CDTF">2006-08-16T00:00:00Z</dcterms:created>
  <dcterms:modified xsi:type="dcterms:W3CDTF">2024-05-07T16:41:55Z</dcterms:modified>
  <dc:identifier>DAFvvCIGhkE</dc:identifier>
</cp:coreProperties>
</file>